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4" firstSlideNum="0">
  <p:sldMasterIdLst>
    <p:sldMasterId id="2147483648" r:id="rId1"/>
  </p:sldMasterIdLst>
  <p:notesMasterIdLst>
    <p:notesMasterId r:id="rId4"/>
  </p:notesMasterIdLst>
  <p:handoutMasterIdLst>
    <p:handoutMasterId r:id="rId39"/>
  </p:handoutMasterIdLst>
  <p:sldIdLst>
    <p:sldId id="812" r:id="rId3"/>
    <p:sldId id="931" r:id="rId5"/>
    <p:sldId id="924" r:id="rId6"/>
    <p:sldId id="925" r:id="rId7"/>
    <p:sldId id="932" r:id="rId8"/>
    <p:sldId id="933" r:id="rId9"/>
    <p:sldId id="960" r:id="rId10"/>
    <p:sldId id="961" r:id="rId11"/>
    <p:sldId id="962" r:id="rId12"/>
    <p:sldId id="943" r:id="rId13"/>
    <p:sldId id="934" r:id="rId14"/>
    <p:sldId id="935" r:id="rId15"/>
    <p:sldId id="936" r:id="rId16"/>
    <p:sldId id="963" r:id="rId17"/>
    <p:sldId id="937" r:id="rId18"/>
    <p:sldId id="938" r:id="rId19"/>
    <p:sldId id="939" r:id="rId20"/>
    <p:sldId id="940" r:id="rId21"/>
    <p:sldId id="964" r:id="rId22"/>
    <p:sldId id="941" r:id="rId23"/>
    <p:sldId id="942" r:id="rId24"/>
    <p:sldId id="844" r:id="rId25"/>
    <p:sldId id="918" r:id="rId26"/>
    <p:sldId id="919" r:id="rId27"/>
    <p:sldId id="920" r:id="rId28"/>
    <p:sldId id="921" r:id="rId29"/>
    <p:sldId id="922" r:id="rId30"/>
    <p:sldId id="944" r:id="rId31"/>
    <p:sldId id="949" r:id="rId32"/>
    <p:sldId id="953" r:id="rId33"/>
    <p:sldId id="950" r:id="rId34"/>
    <p:sldId id="945" r:id="rId35"/>
    <p:sldId id="946" r:id="rId36"/>
    <p:sldId id="951" r:id="rId37"/>
    <p:sldId id="580" r:id="rId38"/>
  </p:sldIdLst>
  <p:sldSz cx="12198350" cy="6859270"/>
  <p:notesSz cx="6667500" cy="9904095"/>
  <p:custDataLst>
    <p:tags r:id="rId4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1pPr>
    <a:lvl2pPr marL="542925" indent="-8572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2pPr>
    <a:lvl3pPr marL="1087755" indent="-173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3pPr>
    <a:lvl4pPr marL="1631950" indent="-26035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4pPr>
    <a:lvl5pPr marL="2176780" indent="-3479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75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96159"/>
    <a:srgbClr val="0259B3"/>
    <a:srgbClr val="387DB6"/>
    <a:srgbClr val="7067AF"/>
    <a:srgbClr val="B9AAC6"/>
    <a:srgbClr val="343051"/>
    <a:srgbClr val="564F5C"/>
    <a:srgbClr val="406C64"/>
    <a:srgbClr val="253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74398" autoAdjust="0"/>
  </p:normalViewPr>
  <p:slideViewPr>
    <p:cSldViewPr showGuides="1">
      <p:cViewPr varScale="1">
        <p:scale>
          <a:sx n="79" d="100"/>
          <a:sy n="79" d="100"/>
        </p:scale>
        <p:origin x="656" y="200"/>
      </p:cViewPr>
      <p:guideLst>
        <p:guide orient="horz" pos="2175"/>
        <p:guide pos="3842"/>
      </p:guideLst>
    </p:cSldViewPr>
  </p:slideViewPr>
  <p:outlineViewPr>
    <p:cViewPr>
      <p:scale>
        <a:sx n="33" d="100"/>
        <a:sy n="33" d="100"/>
      </p:scale>
      <p:origin x="0" y="280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2" d="100"/>
          <a:sy n="42" d="100"/>
        </p:scale>
        <p:origin x="-2660" y="-84"/>
      </p:cViewPr>
      <p:guideLst>
        <p:guide orient="horz" pos="3141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gs" Target="tags/tag2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77" cy="4945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75967" y="0"/>
            <a:ext cx="2889977" cy="49450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7FB5A3F2-F507-C540-B72C-42A328161386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06720"/>
            <a:ext cx="2889977" cy="4960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75967" y="9406720"/>
            <a:ext cx="2889977" cy="49609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1F9AF015-C94C-8E4A-AB57-0D03E252602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77" cy="4945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5967" y="0"/>
            <a:ext cx="2889977" cy="49450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Calibri" panose="020F0502020204030204" charset="0"/>
              </a:defRPr>
            </a:lvl1pPr>
          </a:lstStyle>
          <a:p>
            <a:pPr>
              <a:defRPr/>
            </a:pPr>
            <a:fld id="{372E84EE-90DC-0149-8676-AE711AE34E1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3338" y="742950"/>
            <a:ext cx="6600825" cy="3713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439" y="4704158"/>
            <a:ext cx="5334623" cy="4456906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06720"/>
            <a:ext cx="2889977" cy="4960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5967" y="9406720"/>
            <a:ext cx="2889977" cy="49609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charset="0"/>
              </a:defRPr>
            </a:lvl1pPr>
          </a:lstStyle>
          <a:p>
            <a:pPr>
              <a:defRPr/>
            </a:pPr>
            <a:fld id="{09EBB296-32A9-5A48-BEA3-E3D1082E4F1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+mn-lt"/>
        <a:ea typeface="+mn-ea"/>
        <a:cs typeface="宋体" panose="02010600030101010101" pitchFamily="2" charset="-122"/>
      </a:defRPr>
    </a:lvl1pPr>
    <a:lvl2pPr marL="542925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+mn-lt"/>
        <a:ea typeface="+mn-ea"/>
        <a:cs typeface="+mn-cs"/>
      </a:defRPr>
    </a:lvl2pPr>
    <a:lvl3pPr marL="1087755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+mn-lt"/>
        <a:ea typeface="+mn-ea"/>
        <a:cs typeface="+mn-cs"/>
      </a:defRPr>
    </a:lvl3pPr>
    <a:lvl4pPr marL="163195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+mn-lt"/>
        <a:ea typeface="+mn-ea"/>
        <a:cs typeface="+mn-cs"/>
      </a:defRPr>
    </a:lvl5pPr>
    <a:lvl6pPr marL="2722245" algn="l" defTabSz="10890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440" algn="l" defTabSz="10890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635" algn="l" defTabSz="10890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830" algn="l" defTabSz="10890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  <a:endParaRPr lang="en-US" altLang="zh-CN" dirty="0"/>
          </a:p>
          <a:p>
            <a:r>
              <a:rPr lang="en-US" altLang="zh-CN" dirty="0"/>
              <a:t>from </a:t>
            </a:r>
            <a:r>
              <a:rPr lang="en-US" altLang="zh-CN" dirty="0" err="1"/>
              <a:t>sklearn.datasets</a:t>
            </a:r>
            <a:r>
              <a:rPr lang="en-US" altLang="zh-CN" dirty="0"/>
              <a:t> import </a:t>
            </a:r>
            <a:r>
              <a:rPr lang="en-US" altLang="zh-CN" dirty="0" err="1"/>
              <a:t>load_iris</a:t>
            </a:r>
            <a:r>
              <a:rPr lang="en-US" altLang="zh-CN" dirty="0"/>
              <a:t>   </a:t>
            </a:r>
            <a:endParaRPr lang="en-US" altLang="zh-CN" dirty="0"/>
          </a:p>
          <a:p>
            <a:r>
              <a:rPr lang="en-US" altLang="zh-CN" dirty="0"/>
              <a:t>from </a:t>
            </a:r>
            <a:r>
              <a:rPr lang="en-US" altLang="zh-CN" dirty="0" err="1"/>
              <a:t>sklearn.linear_model</a:t>
            </a:r>
            <a:r>
              <a:rPr lang="en-US" altLang="zh-CN" dirty="0"/>
              <a:t> import </a:t>
            </a:r>
            <a:r>
              <a:rPr lang="en-US" altLang="zh-CN" dirty="0" err="1"/>
              <a:t>LogisticRegression</a:t>
            </a:r>
            <a:r>
              <a:rPr lang="en-US" altLang="zh-CN" dirty="0"/>
              <a:t> </a:t>
            </a:r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r>
              <a:rPr lang="en-US" altLang="zh-CN" dirty="0"/>
              <a:t>#</a:t>
            </a:r>
            <a:r>
              <a:rPr lang="zh-CN" altLang="en-US" dirty="0"/>
              <a:t>载入数据集</a:t>
            </a:r>
            <a:endParaRPr lang="zh-CN" altLang="en-US" dirty="0"/>
          </a:p>
          <a:p>
            <a:r>
              <a:rPr lang="en-US" altLang="zh-CN" dirty="0"/>
              <a:t>iris = </a:t>
            </a:r>
            <a:r>
              <a:rPr lang="en-US" altLang="zh-CN" dirty="0" err="1"/>
              <a:t>load_iris</a:t>
            </a:r>
            <a:r>
              <a:rPr lang="en-US" altLang="zh-CN" dirty="0"/>
              <a:t>()         </a:t>
            </a:r>
            <a:endParaRPr lang="en-US" altLang="zh-CN" dirty="0"/>
          </a:p>
          <a:p>
            <a:r>
              <a:rPr lang="en-US" altLang="zh-CN" dirty="0"/>
              <a:t>X = X = </a:t>
            </a:r>
            <a:r>
              <a:rPr lang="en-US" altLang="zh-CN" dirty="0" err="1"/>
              <a:t>iris.data</a:t>
            </a:r>
            <a:r>
              <a:rPr lang="en-US" altLang="zh-CN" dirty="0"/>
              <a:t>[:, :2]   #</a:t>
            </a:r>
            <a:r>
              <a:rPr lang="zh-CN" altLang="en-US" dirty="0"/>
              <a:t>获取花卉两列数据集</a:t>
            </a:r>
            <a:endParaRPr lang="zh-CN" altLang="en-US" dirty="0"/>
          </a:p>
          <a:p>
            <a:r>
              <a:rPr lang="en-US" altLang="zh-CN" dirty="0"/>
              <a:t>Y = </a:t>
            </a:r>
            <a:r>
              <a:rPr lang="en-US" altLang="zh-CN" dirty="0" err="1"/>
              <a:t>iris.target</a:t>
            </a:r>
            <a:r>
              <a:rPr lang="en-US" altLang="zh-CN" dirty="0"/>
              <a:t>           </a:t>
            </a:r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r>
              <a:rPr lang="en-US" altLang="zh-CN" dirty="0"/>
              <a:t>#</a:t>
            </a:r>
            <a:r>
              <a:rPr lang="zh-CN" altLang="en-US" dirty="0"/>
              <a:t>逻辑回归模型</a:t>
            </a:r>
            <a:endParaRPr lang="zh-CN" altLang="en-US" dirty="0"/>
          </a:p>
          <a:p>
            <a:r>
              <a:rPr lang="en-US" altLang="zh-CN" dirty="0" err="1"/>
              <a:t>lr</a:t>
            </a:r>
            <a:r>
              <a:rPr lang="en-US" altLang="zh-CN" dirty="0"/>
              <a:t> = </a:t>
            </a:r>
            <a:r>
              <a:rPr lang="en-US" altLang="zh-CN" dirty="0" err="1"/>
              <a:t>LogisticRegression</a:t>
            </a:r>
            <a:r>
              <a:rPr lang="en-US" altLang="zh-CN" dirty="0"/>
              <a:t>(C=1e5)  </a:t>
            </a:r>
            <a:endParaRPr lang="en-US" altLang="zh-CN" dirty="0"/>
          </a:p>
          <a:p>
            <a:r>
              <a:rPr lang="en-US" altLang="zh-CN" dirty="0" err="1"/>
              <a:t>lr.fit</a:t>
            </a:r>
            <a:r>
              <a:rPr lang="en-US" altLang="zh-CN" dirty="0"/>
              <a:t>(X,Y)</a:t>
            </a:r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r>
              <a:rPr lang="en-US" altLang="zh-CN" dirty="0"/>
              <a:t>#</a:t>
            </a:r>
            <a:r>
              <a:rPr lang="en-US" altLang="zh-CN" dirty="0" err="1"/>
              <a:t>meshgrid</a:t>
            </a:r>
            <a:r>
              <a:rPr lang="zh-CN" altLang="en-US" dirty="0"/>
              <a:t>函数生成两个网格矩阵</a:t>
            </a:r>
            <a:endParaRPr lang="zh-CN" altLang="en-US" dirty="0"/>
          </a:p>
          <a:p>
            <a:r>
              <a:rPr lang="en-US" altLang="zh-CN" dirty="0"/>
              <a:t>h = .02</a:t>
            </a:r>
            <a:endParaRPr lang="en-US" altLang="zh-CN" dirty="0"/>
          </a:p>
          <a:p>
            <a:r>
              <a:rPr lang="en-US" altLang="zh-CN" dirty="0" err="1"/>
              <a:t>x_min</a:t>
            </a:r>
            <a:r>
              <a:rPr lang="en-US" altLang="zh-CN" dirty="0"/>
              <a:t>, </a:t>
            </a:r>
            <a:r>
              <a:rPr lang="en-US" altLang="zh-CN" dirty="0" err="1"/>
              <a:t>x_max</a:t>
            </a:r>
            <a:r>
              <a:rPr lang="en-US" altLang="zh-CN" dirty="0"/>
              <a:t> = X[:, 0].min() - .5, X[:, 0].max() + .5</a:t>
            </a:r>
            <a:endParaRPr lang="en-US" altLang="zh-CN" dirty="0"/>
          </a:p>
          <a:p>
            <a:r>
              <a:rPr lang="en-US" altLang="zh-CN" dirty="0" err="1"/>
              <a:t>y_min</a:t>
            </a:r>
            <a:r>
              <a:rPr lang="en-US" altLang="zh-CN" dirty="0"/>
              <a:t>, </a:t>
            </a:r>
            <a:r>
              <a:rPr lang="en-US" altLang="zh-CN" dirty="0" err="1"/>
              <a:t>y_max</a:t>
            </a:r>
            <a:r>
              <a:rPr lang="en-US" altLang="zh-CN" dirty="0"/>
              <a:t> = X[:, 1].min() - .5, X[:, 1].max() + .5</a:t>
            </a:r>
            <a:endParaRPr lang="en-US" altLang="zh-CN" dirty="0"/>
          </a:p>
          <a:p>
            <a:r>
              <a:rPr lang="en-US" altLang="zh-CN" dirty="0"/>
              <a:t>xx, </a:t>
            </a:r>
            <a:r>
              <a:rPr lang="en-US" altLang="zh-CN" dirty="0" err="1"/>
              <a:t>yy</a:t>
            </a:r>
            <a:r>
              <a:rPr lang="en-US" altLang="zh-CN" dirty="0"/>
              <a:t> = </a:t>
            </a:r>
            <a:r>
              <a:rPr lang="en-US" altLang="zh-CN" dirty="0" err="1"/>
              <a:t>np.meshgrid</a:t>
            </a:r>
            <a:r>
              <a:rPr lang="en-US" altLang="zh-CN" dirty="0"/>
              <a:t>(</a:t>
            </a:r>
            <a:r>
              <a:rPr lang="en-US" altLang="zh-CN" dirty="0" err="1"/>
              <a:t>np.arange</a:t>
            </a:r>
            <a:r>
              <a:rPr lang="en-US" altLang="zh-CN" dirty="0"/>
              <a:t>(</a:t>
            </a:r>
            <a:r>
              <a:rPr lang="en-US" altLang="zh-CN" dirty="0" err="1"/>
              <a:t>x_min</a:t>
            </a:r>
            <a:r>
              <a:rPr lang="en-US" altLang="zh-CN" dirty="0"/>
              <a:t>, </a:t>
            </a:r>
            <a:r>
              <a:rPr lang="en-US" altLang="zh-CN" dirty="0" err="1"/>
              <a:t>x_max</a:t>
            </a:r>
            <a:r>
              <a:rPr lang="en-US" altLang="zh-CN" dirty="0"/>
              <a:t>, h), </a:t>
            </a:r>
            <a:r>
              <a:rPr lang="en-US" altLang="zh-CN" dirty="0" err="1"/>
              <a:t>np.arange</a:t>
            </a:r>
            <a:r>
              <a:rPr lang="en-US" altLang="zh-CN" dirty="0"/>
              <a:t>(</a:t>
            </a:r>
            <a:r>
              <a:rPr lang="en-US" altLang="zh-CN" dirty="0" err="1"/>
              <a:t>y_min</a:t>
            </a:r>
            <a:r>
              <a:rPr lang="en-US" altLang="zh-CN" dirty="0"/>
              <a:t>, </a:t>
            </a:r>
            <a:r>
              <a:rPr lang="en-US" altLang="zh-CN" dirty="0" err="1"/>
              <a:t>y_max</a:t>
            </a:r>
            <a:r>
              <a:rPr lang="en-US" altLang="zh-CN" dirty="0"/>
              <a:t>, h))</a:t>
            </a:r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r>
              <a:rPr lang="en-US" altLang="zh-CN" dirty="0"/>
              <a:t>#</a:t>
            </a:r>
            <a:r>
              <a:rPr lang="en-US" altLang="zh-CN" dirty="0" err="1"/>
              <a:t>pcolormesh</a:t>
            </a:r>
            <a:r>
              <a:rPr lang="zh-CN" altLang="en-US" dirty="0"/>
              <a:t>函数将</a:t>
            </a:r>
            <a:r>
              <a:rPr lang="en-US" altLang="zh-CN" dirty="0" err="1"/>
              <a:t>xx,yy</a:t>
            </a:r>
            <a:r>
              <a:rPr lang="zh-CN" altLang="en-US" dirty="0"/>
              <a:t>两个网格矩阵和对应的预测结果</a:t>
            </a:r>
            <a:r>
              <a:rPr lang="en-US" altLang="zh-CN" dirty="0"/>
              <a:t>Z</a:t>
            </a:r>
            <a:r>
              <a:rPr lang="zh-CN" altLang="en-US" dirty="0"/>
              <a:t>绘制在图片上</a:t>
            </a:r>
            <a:endParaRPr lang="zh-CN" altLang="en-US" dirty="0"/>
          </a:p>
          <a:p>
            <a:r>
              <a:rPr lang="en-US" altLang="zh-CN" dirty="0"/>
              <a:t>Z = </a:t>
            </a:r>
            <a:r>
              <a:rPr lang="en-US" altLang="zh-CN" dirty="0" err="1"/>
              <a:t>lr.predict</a:t>
            </a:r>
            <a:r>
              <a:rPr lang="en-US" altLang="zh-CN" dirty="0"/>
              <a:t>(</a:t>
            </a:r>
            <a:r>
              <a:rPr lang="en-US" altLang="zh-CN" dirty="0" err="1"/>
              <a:t>np.c</a:t>
            </a:r>
            <a:r>
              <a:rPr lang="en-US" altLang="zh-CN" dirty="0"/>
              <a:t>_[</a:t>
            </a:r>
            <a:r>
              <a:rPr lang="en-US" altLang="zh-CN" dirty="0" err="1"/>
              <a:t>xx.ravel</a:t>
            </a:r>
            <a:r>
              <a:rPr lang="en-US" altLang="zh-CN" dirty="0"/>
              <a:t>(), </a:t>
            </a:r>
            <a:r>
              <a:rPr lang="en-US" altLang="zh-CN" dirty="0" err="1"/>
              <a:t>yy.ravel</a:t>
            </a:r>
            <a:r>
              <a:rPr lang="en-US" altLang="zh-CN" dirty="0"/>
              <a:t>()])</a:t>
            </a:r>
            <a:endParaRPr lang="en-US" altLang="zh-CN" dirty="0"/>
          </a:p>
          <a:p>
            <a:r>
              <a:rPr lang="en-US" altLang="zh-CN" dirty="0"/>
              <a:t>Z = </a:t>
            </a:r>
            <a:r>
              <a:rPr lang="en-US" altLang="zh-CN" dirty="0" err="1"/>
              <a:t>Z.reshape</a:t>
            </a:r>
            <a:r>
              <a:rPr lang="en-US" altLang="zh-CN" dirty="0"/>
              <a:t>(</a:t>
            </a:r>
            <a:r>
              <a:rPr lang="en-US" altLang="zh-CN" dirty="0" err="1"/>
              <a:t>xx.shape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US" altLang="zh-CN" dirty="0" err="1"/>
              <a:t>plt.figure</a:t>
            </a:r>
            <a:r>
              <a:rPr lang="en-US" altLang="zh-CN" dirty="0"/>
              <a:t>(1, </a:t>
            </a:r>
            <a:r>
              <a:rPr lang="en-US" altLang="zh-CN" dirty="0" err="1"/>
              <a:t>figsize</a:t>
            </a:r>
            <a:r>
              <a:rPr lang="en-US" altLang="zh-CN" dirty="0"/>
              <a:t>=(8,6))</a:t>
            </a:r>
            <a:endParaRPr lang="en-US" altLang="zh-CN" dirty="0"/>
          </a:p>
          <a:p>
            <a:r>
              <a:rPr lang="en-US" altLang="zh-CN" dirty="0" err="1"/>
              <a:t>plt.pcolormesh</a:t>
            </a:r>
            <a:r>
              <a:rPr lang="en-US" altLang="zh-CN" dirty="0"/>
              <a:t>(xx, </a:t>
            </a:r>
            <a:r>
              <a:rPr lang="en-US" altLang="zh-CN" dirty="0" err="1"/>
              <a:t>yy</a:t>
            </a:r>
            <a:r>
              <a:rPr lang="en-US" altLang="zh-CN" dirty="0"/>
              <a:t>, Z, </a:t>
            </a:r>
            <a:r>
              <a:rPr lang="en-US" altLang="zh-CN" dirty="0" err="1"/>
              <a:t>cmap</a:t>
            </a:r>
            <a:r>
              <a:rPr lang="en-US" altLang="zh-CN" dirty="0"/>
              <a:t>=</a:t>
            </a:r>
            <a:r>
              <a:rPr lang="en-US" altLang="zh-CN" dirty="0" err="1"/>
              <a:t>plt.cm.Paired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r>
              <a:rPr lang="en-US" altLang="zh-CN" dirty="0"/>
              <a:t>#</a:t>
            </a:r>
            <a:r>
              <a:rPr lang="zh-CN" altLang="en-US" dirty="0"/>
              <a:t>绘制散点图</a:t>
            </a:r>
            <a:endParaRPr lang="zh-CN" altLang="en-US" dirty="0"/>
          </a:p>
          <a:p>
            <a:r>
              <a:rPr lang="en-US" altLang="zh-CN" dirty="0" err="1"/>
              <a:t>plt.scatter</a:t>
            </a:r>
            <a:r>
              <a:rPr lang="en-US" altLang="zh-CN" dirty="0"/>
              <a:t>(X[:50,0], X[:50,1], color='</a:t>
            </a:r>
            <a:r>
              <a:rPr lang="en-US" altLang="zh-CN" dirty="0" err="1"/>
              <a:t>red',marker</a:t>
            </a:r>
            <a:r>
              <a:rPr lang="en-US" altLang="zh-CN" dirty="0"/>
              <a:t>='o', label='</a:t>
            </a:r>
            <a:r>
              <a:rPr lang="en-US" altLang="zh-CN" dirty="0" err="1"/>
              <a:t>setosa</a:t>
            </a:r>
            <a:r>
              <a:rPr lang="en-US" altLang="zh-CN" dirty="0"/>
              <a:t>')</a:t>
            </a:r>
            <a:endParaRPr lang="en-US" altLang="zh-CN" dirty="0"/>
          </a:p>
          <a:p>
            <a:r>
              <a:rPr lang="en-US" altLang="zh-CN" dirty="0" err="1"/>
              <a:t>plt.scatter</a:t>
            </a:r>
            <a:r>
              <a:rPr lang="en-US" altLang="zh-CN" dirty="0"/>
              <a:t>(X[50:100,0], X[50:100,1], color='blue', marker='x', label='versicolor')</a:t>
            </a:r>
            <a:endParaRPr lang="en-US" altLang="zh-CN" dirty="0"/>
          </a:p>
          <a:p>
            <a:r>
              <a:rPr lang="en-US" altLang="zh-CN" dirty="0" err="1"/>
              <a:t>plt.scatter</a:t>
            </a:r>
            <a:r>
              <a:rPr lang="en-US" altLang="zh-CN" dirty="0"/>
              <a:t>(X[100:,0], X[100:,1], color='green', marker='s', label='</a:t>
            </a:r>
            <a:r>
              <a:rPr lang="en-US" altLang="zh-CN" dirty="0" err="1"/>
              <a:t>Virginica</a:t>
            </a:r>
            <a:r>
              <a:rPr lang="en-US" altLang="zh-CN" dirty="0"/>
              <a:t>') </a:t>
            </a:r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r>
              <a:rPr lang="en-US" altLang="zh-CN" dirty="0" err="1"/>
              <a:t>plt.xlabel</a:t>
            </a:r>
            <a:r>
              <a:rPr lang="en-US" altLang="zh-CN" dirty="0"/>
              <a:t>('Sepal length')</a:t>
            </a:r>
            <a:endParaRPr lang="en-US" altLang="zh-CN" dirty="0"/>
          </a:p>
          <a:p>
            <a:r>
              <a:rPr lang="en-US" altLang="zh-CN" dirty="0" err="1"/>
              <a:t>plt.ylabel</a:t>
            </a:r>
            <a:r>
              <a:rPr lang="en-US" altLang="zh-CN" dirty="0"/>
              <a:t>('Sepal width')</a:t>
            </a:r>
            <a:endParaRPr lang="en-US" altLang="zh-CN" dirty="0"/>
          </a:p>
          <a:p>
            <a:r>
              <a:rPr lang="en-US" altLang="zh-CN" dirty="0" err="1"/>
              <a:t>plt.xlim</a:t>
            </a:r>
            <a:r>
              <a:rPr lang="en-US" altLang="zh-CN" dirty="0"/>
              <a:t>(</a:t>
            </a:r>
            <a:r>
              <a:rPr lang="en-US" altLang="zh-CN" dirty="0" err="1"/>
              <a:t>xx.min</a:t>
            </a:r>
            <a:r>
              <a:rPr lang="en-US" altLang="zh-CN" dirty="0"/>
              <a:t>(), </a:t>
            </a:r>
            <a:r>
              <a:rPr lang="en-US" altLang="zh-CN" dirty="0" err="1"/>
              <a:t>xx.max</a:t>
            </a:r>
            <a:r>
              <a:rPr lang="en-US" altLang="zh-CN" dirty="0"/>
              <a:t>())</a:t>
            </a:r>
            <a:endParaRPr lang="en-US" altLang="zh-CN" dirty="0"/>
          </a:p>
          <a:p>
            <a:r>
              <a:rPr lang="en-US" altLang="zh-CN" dirty="0" err="1"/>
              <a:t>plt.ylim</a:t>
            </a:r>
            <a:r>
              <a:rPr lang="en-US" altLang="zh-CN" dirty="0"/>
              <a:t>(</a:t>
            </a:r>
            <a:r>
              <a:rPr lang="en-US" altLang="zh-CN" dirty="0" err="1"/>
              <a:t>yy.min</a:t>
            </a:r>
            <a:r>
              <a:rPr lang="en-US" altLang="zh-CN" dirty="0"/>
              <a:t>(), </a:t>
            </a:r>
            <a:r>
              <a:rPr lang="en-US" altLang="zh-CN" dirty="0" err="1"/>
              <a:t>yy.max</a:t>
            </a:r>
            <a:r>
              <a:rPr lang="en-US" altLang="zh-CN" dirty="0"/>
              <a:t>())</a:t>
            </a:r>
            <a:endParaRPr lang="en-US" altLang="zh-CN" dirty="0"/>
          </a:p>
          <a:p>
            <a:r>
              <a:rPr lang="en-US" altLang="zh-CN" dirty="0" err="1"/>
              <a:t>plt.xticks</a:t>
            </a:r>
            <a:r>
              <a:rPr lang="en-US" altLang="zh-CN" dirty="0"/>
              <a:t>(())</a:t>
            </a:r>
            <a:endParaRPr lang="en-US" altLang="zh-CN" dirty="0"/>
          </a:p>
          <a:p>
            <a:r>
              <a:rPr lang="en-US" altLang="zh-CN" dirty="0" err="1"/>
              <a:t>plt.yticks</a:t>
            </a:r>
            <a:r>
              <a:rPr lang="en-US" altLang="zh-CN" dirty="0"/>
              <a:t>(())</a:t>
            </a:r>
            <a:endParaRPr lang="en-US" altLang="zh-CN" dirty="0"/>
          </a:p>
          <a:p>
            <a:r>
              <a:rPr lang="en-US" altLang="zh-CN" dirty="0" err="1"/>
              <a:t>plt.legend</a:t>
            </a:r>
            <a:r>
              <a:rPr lang="en-US" altLang="zh-CN" dirty="0"/>
              <a:t>(</a:t>
            </a:r>
            <a:r>
              <a:rPr lang="en-US" altLang="zh-CN" dirty="0" err="1"/>
              <a:t>loc</a:t>
            </a:r>
            <a:r>
              <a:rPr lang="en-US" altLang="zh-CN" dirty="0"/>
              <a:t>=2) </a:t>
            </a:r>
            <a:endParaRPr lang="en-US" altLang="zh-CN" dirty="0"/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matplotlib.pyplot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  <a:endParaRPr lang="en-US" altLang="zh-CN" dirty="0"/>
          </a:p>
          <a:p>
            <a:r>
              <a:rPr lang="en-US" altLang="zh-CN" dirty="0"/>
              <a:t>from </a:t>
            </a:r>
            <a:r>
              <a:rPr lang="en-US" altLang="zh-CN" dirty="0" err="1"/>
              <a:t>sklearn</a:t>
            </a:r>
            <a:r>
              <a:rPr lang="en-US" altLang="zh-CN" dirty="0"/>
              <a:t> import datasets, </a:t>
            </a:r>
            <a:r>
              <a:rPr lang="en-US" altLang="zh-CN" dirty="0" err="1"/>
              <a:t>linear_model</a:t>
            </a:r>
            <a:endParaRPr lang="en-US" altLang="zh-CN" dirty="0"/>
          </a:p>
          <a:p>
            <a:r>
              <a:rPr lang="en-US" altLang="zh-CN" dirty="0"/>
              <a:t>from </a:t>
            </a:r>
            <a:r>
              <a:rPr lang="en-US" altLang="zh-CN" dirty="0" err="1"/>
              <a:t>sklearn.metrics</a:t>
            </a:r>
            <a:r>
              <a:rPr lang="en-US" altLang="zh-CN" dirty="0"/>
              <a:t> import </a:t>
            </a:r>
            <a:r>
              <a:rPr lang="en-US" altLang="zh-CN" dirty="0" err="1"/>
              <a:t>mean_squared_error</a:t>
            </a:r>
            <a:r>
              <a:rPr lang="en-US" altLang="zh-CN" dirty="0"/>
              <a:t>, r2_score</a:t>
            </a:r>
            <a:endParaRPr lang="en-US" altLang="zh-CN" dirty="0"/>
          </a:p>
          <a:p>
            <a:r>
              <a:rPr lang="en-US" altLang="zh-CN" dirty="0"/>
              <a:t># Load the diabetes dataset</a:t>
            </a:r>
            <a:endParaRPr lang="en-US" altLang="zh-CN" dirty="0"/>
          </a:p>
          <a:p>
            <a:r>
              <a:rPr lang="en-US" altLang="zh-CN" dirty="0"/>
              <a:t>diabetes = </a:t>
            </a:r>
            <a:r>
              <a:rPr lang="en-US" altLang="zh-CN" dirty="0" err="1"/>
              <a:t>datasets.load_diabetes</a:t>
            </a:r>
            <a:r>
              <a:rPr lang="en-US" altLang="zh-CN" dirty="0"/>
              <a:t>()</a:t>
            </a:r>
            <a:endParaRPr lang="en-US" altLang="zh-CN" dirty="0"/>
          </a:p>
          <a:p>
            <a:r>
              <a:rPr lang="en-US" altLang="zh-CN" dirty="0"/>
              <a:t># Use only one feature</a:t>
            </a:r>
            <a:endParaRPr lang="en-US" altLang="zh-CN" dirty="0"/>
          </a:p>
          <a:p>
            <a:r>
              <a:rPr lang="en-US" altLang="zh-CN" dirty="0" err="1"/>
              <a:t>diabetes_X</a:t>
            </a:r>
            <a:r>
              <a:rPr lang="en-US" altLang="zh-CN" dirty="0"/>
              <a:t> = </a:t>
            </a:r>
            <a:r>
              <a:rPr lang="en-US" altLang="zh-CN" dirty="0" err="1"/>
              <a:t>diabetes.data</a:t>
            </a:r>
            <a:r>
              <a:rPr lang="en-US" altLang="zh-CN" dirty="0"/>
              <a:t>[:, </a:t>
            </a:r>
            <a:r>
              <a:rPr lang="en-US" altLang="zh-CN" dirty="0" err="1"/>
              <a:t>np.newaxis</a:t>
            </a:r>
            <a:r>
              <a:rPr lang="en-US" altLang="zh-CN" dirty="0"/>
              <a:t>, 2]</a:t>
            </a:r>
            <a:endParaRPr lang="en-US" altLang="zh-CN" dirty="0"/>
          </a:p>
          <a:p>
            <a:r>
              <a:rPr lang="en-US" altLang="zh-CN" dirty="0"/>
              <a:t>#draw training set data</a:t>
            </a:r>
            <a:endParaRPr lang="en-US" altLang="zh-CN" dirty="0"/>
          </a:p>
          <a:p>
            <a:r>
              <a:rPr lang="en-US" altLang="zh-CN" dirty="0" err="1"/>
              <a:t>diabetes_X</a:t>
            </a:r>
            <a:r>
              <a:rPr lang="en-US" altLang="zh-CN" dirty="0"/>
              <a:t> = </a:t>
            </a:r>
            <a:r>
              <a:rPr lang="en-US" altLang="zh-CN" dirty="0" err="1"/>
              <a:t>diabetes.data</a:t>
            </a:r>
            <a:r>
              <a:rPr lang="en-US" altLang="zh-CN" dirty="0"/>
              <a:t>[:, 2]</a:t>
            </a:r>
            <a:endParaRPr lang="en-US" altLang="zh-CN" dirty="0"/>
          </a:p>
          <a:p>
            <a:r>
              <a:rPr lang="en-US" altLang="zh-CN" dirty="0" err="1"/>
              <a:t>diabetes_X_train</a:t>
            </a:r>
            <a:r>
              <a:rPr lang="en-US" altLang="zh-CN" dirty="0"/>
              <a:t> = </a:t>
            </a:r>
            <a:r>
              <a:rPr lang="en-US" altLang="zh-CN" dirty="0" err="1"/>
              <a:t>diabetes_X</a:t>
            </a:r>
            <a:r>
              <a:rPr lang="en-US" altLang="zh-CN" dirty="0"/>
              <a:t>[:-20]</a:t>
            </a:r>
            <a:endParaRPr lang="en-US" altLang="zh-CN" dirty="0"/>
          </a:p>
          <a:p>
            <a:r>
              <a:rPr lang="en-US" altLang="zh-CN" dirty="0" err="1"/>
              <a:t>diabetes_y_train</a:t>
            </a:r>
            <a:r>
              <a:rPr lang="en-US" altLang="zh-CN" dirty="0"/>
              <a:t> = </a:t>
            </a:r>
            <a:r>
              <a:rPr lang="en-US" altLang="zh-CN" dirty="0" err="1"/>
              <a:t>diabetes.target</a:t>
            </a:r>
            <a:r>
              <a:rPr lang="en-US" altLang="zh-CN" dirty="0"/>
              <a:t>[:-20]</a:t>
            </a:r>
            <a:endParaRPr lang="en-US" altLang="zh-CN" dirty="0"/>
          </a:p>
          <a:p>
            <a:r>
              <a:rPr lang="en-US" altLang="zh-CN" dirty="0" err="1"/>
              <a:t>plt.scatter</a:t>
            </a:r>
            <a:r>
              <a:rPr lang="en-US" altLang="zh-CN" dirty="0"/>
              <a:t>(</a:t>
            </a:r>
            <a:r>
              <a:rPr lang="en-US" altLang="zh-CN" dirty="0" err="1"/>
              <a:t>diabetes_X_train</a:t>
            </a:r>
            <a:r>
              <a:rPr lang="en-US" altLang="zh-CN" dirty="0"/>
              <a:t>, </a:t>
            </a:r>
            <a:r>
              <a:rPr lang="en-US" altLang="zh-CN" dirty="0" err="1"/>
              <a:t>diabetes_y_train</a:t>
            </a:r>
            <a:r>
              <a:rPr lang="en-US" altLang="zh-CN" dirty="0"/>
              <a:t>, color='black', marker='o') </a:t>
            </a:r>
            <a:endParaRPr lang="en-US" altLang="zh-CN" dirty="0"/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en-US" altLang="zh-CN" dirty="0"/>
          </a:p>
          <a:p>
            <a:r>
              <a:rPr lang="en-US" altLang="zh-CN" dirty="0"/>
              <a:t># Split the data into training/testing sets</a:t>
            </a:r>
            <a:endParaRPr lang="en-US" altLang="zh-CN" dirty="0"/>
          </a:p>
          <a:p>
            <a:r>
              <a:rPr lang="en-US" altLang="zh-CN" dirty="0" err="1"/>
              <a:t>diabetes_X_train</a:t>
            </a:r>
            <a:r>
              <a:rPr lang="en-US" altLang="zh-CN" dirty="0"/>
              <a:t> = </a:t>
            </a:r>
            <a:r>
              <a:rPr lang="en-US" altLang="zh-CN" dirty="0" err="1"/>
              <a:t>diabetes_X</a:t>
            </a:r>
            <a:r>
              <a:rPr lang="en-US" altLang="zh-CN" dirty="0"/>
              <a:t>[:-20]</a:t>
            </a:r>
            <a:endParaRPr lang="en-US" altLang="zh-CN" dirty="0"/>
          </a:p>
          <a:p>
            <a:r>
              <a:rPr lang="en-US" altLang="zh-CN" dirty="0" err="1"/>
              <a:t>diabetes_X_test</a:t>
            </a:r>
            <a:r>
              <a:rPr lang="en-US" altLang="zh-CN" dirty="0"/>
              <a:t> = </a:t>
            </a:r>
            <a:r>
              <a:rPr lang="en-US" altLang="zh-CN" dirty="0" err="1"/>
              <a:t>diabetes_X</a:t>
            </a:r>
            <a:r>
              <a:rPr lang="en-US" altLang="zh-CN" dirty="0"/>
              <a:t>[-20:]</a:t>
            </a:r>
            <a:endParaRPr lang="en-US" altLang="zh-CN" dirty="0"/>
          </a:p>
          <a:p>
            <a:r>
              <a:rPr lang="en-US" altLang="zh-CN" dirty="0"/>
              <a:t># Split the targets into training/testing sets</a:t>
            </a:r>
            <a:endParaRPr lang="en-US" altLang="zh-CN" dirty="0"/>
          </a:p>
          <a:p>
            <a:r>
              <a:rPr lang="en-US" altLang="zh-CN" dirty="0" err="1"/>
              <a:t>diabetes_y_train</a:t>
            </a:r>
            <a:r>
              <a:rPr lang="en-US" altLang="zh-CN" dirty="0"/>
              <a:t> = </a:t>
            </a:r>
            <a:r>
              <a:rPr lang="en-US" altLang="zh-CN" dirty="0" err="1"/>
              <a:t>diabetes.target</a:t>
            </a:r>
            <a:r>
              <a:rPr lang="en-US" altLang="zh-CN" dirty="0"/>
              <a:t>[:-20]</a:t>
            </a:r>
            <a:endParaRPr lang="en-US" altLang="zh-CN" dirty="0"/>
          </a:p>
          <a:p>
            <a:r>
              <a:rPr lang="en-US" altLang="zh-CN" dirty="0" err="1"/>
              <a:t>diabetes_y_test</a:t>
            </a:r>
            <a:r>
              <a:rPr lang="en-US" altLang="zh-CN" dirty="0"/>
              <a:t> = </a:t>
            </a:r>
            <a:r>
              <a:rPr lang="en-US" altLang="zh-CN" dirty="0" err="1"/>
              <a:t>diabetes.target</a:t>
            </a:r>
            <a:r>
              <a:rPr lang="en-US" altLang="zh-CN" dirty="0"/>
              <a:t>[-20:]</a:t>
            </a:r>
            <a:endParaRPr lang="en-US" altLang="zh-CN" dirty="0"/>
          </a:p>
          <a:p>
            <a:r>
              <a:rPr lang="en-US" altLang="zh-CN" dirty="0"/>
              <a:t># Create linear regression object</a:t>
            </a:r>
            <a:endParaRPr lang="en-US" altLang="zh-CN" dirty="0"/>
          </a:p>
          <a:p>
            <a:r>
              <a:rPr lang="en-US" altLang="zh-CN" dirty="0" err="1"/>
              <a:t>regr</a:t>
            </a:r>
            <a:r>
              <a:rPr lang="en-US" altLang="zh-CN" dirty="0"/>
              <a:t> = </a:t>
            </a:r>
            <a:r>
              <a:rPr lang="en-US" altLang="zh-CN" dirty="0" err="1"/>
              <a:t>linear_model.LinearRegression</a:t>
            </a:r>
            <a:r>
              <a:rPr lang="en-US" altLang="zh-CN" dirty="0"/>
              <a:t>()</a:t>
            </a:r>
            <a:endParaRPr lang="en-US" altLang="zh-CN" dirty="0"/>
          </a:p>
          <a:p>
            <a:r>
              <a:rPr lang="en-US" altLang="zh-CN" dirty="0"/>
              <a:t># Train the model using the training sets</a:t>
            </a:r>
            <a:endParaRPr lang="en-US" altLang="zh-CN" dirty="0"/>
          </a:p>
          <a:p>
            <a:r>
              <a:rPr lang="en-US" altLang="zh-CN" dirty="0" err="1"/>
              <a:t>regr.fit</a:t>
            </a:r>
            <a:r>
              <a:rPr lang="en-US" altLang="zh-CN" dirty="0"/>
              <a:t>(</a:t>
            </a:r>
            <a:r>
              <a:rPr lang="en-US" altLang="zh-CN" dirty="0" err="1"/>
              <a:t>diabetes_X_train</a:t>
            </a:r>
            <a:r>
              <a:rPr lang="en-US" altLang="zh-CN" dirty="0"/>
              <a:t>, </a:t>
            </a:r>
            <a:r>
              <a:rPr lang="en-US" altLang="zh-CN" dirty="0" err="1"/>
              <a:t>diabetes_y_train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US" altLang="zh-CN" dirty="0"/>
              <a:t># Make predictions using the testing set</a:t>
            </a:r>
            <a:endParaRPr lang="en-US" altLang="zh-CN" dirty="0"/>
          </a:p>
          <a:p>
            <a:r>
              <a:rPr lang="en-US" altLang="zh-CN" dirty="0" err="1"/>
              <a:t>diabetes_y_pred</a:t>
            </a:r>
            <a:r>
              <a:rPr lang="en-US" altLang="zh-CN" dirty="0"/>
              <a:t> = </a:t>
            </a:r>
            <a:r>
              <a:rPr lang="en-US" altLang="zh-CN" dirty="0" err="1"/>
              <a:t>regr.predict</a:t>
            </a:r>
            <a:r>
              <a:rPr lang="en-US" altLang="zh-CN" dirty="0"/>
              <a:t>(</a:t>
            </a:r>
            <a:r>
              <a:rPr lang="en-US" altLang="zh-CN" dirty="0" err="1"/>
              <a:t>diabetes_X_test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en-US" altLang="zh-CN" dirty="0"/>
              <a:t># The </a:t>
            </a:r>
            <a:r>
              <a:rPr lang="en-US" altLang="zh-CN" dirty="0" err="1"/>
              <a:t>coefficientsprint</a:t>
            </a:r>
            <a:r>
              <a:rPr lang="en-US" altLang="zh-CN" dirty="0"/>
              <a:t>('Coefficients: \n', </a:t>
            </a:r>
            <a:r>
              <a:rPr lang="en-US" altLang="zh-CN" dirty="0" err="1"/>
              <a:t>regr.coef</a:t>
            </a:r>
            <a:r>
              <a:rPr lang="en-US" altLang="zh-CN" dirty="0"/>
              <a:t>_)</a:t>
            </a:r>
            <a:endParaRPr lang="en-US" altLang="zh-CN" dirty="0"/>
          </a:p>
          <a:p>
            <a:r>
              <a:rPr lang="en-US" altLang="zh-CN" dirty="0"/>
              <a:t># The mean squared error</a:t>
            </a:r>
            <a:endParaRPr lang="en-US" altLang="zh-CN" dirty="0"/>
          </a:p>
          <a:p>
            <a:r>
              <a:rPr lang="en-US" altLang="zh-CN" dirty="0"/>
              <a:t>print("Mean squared error: %.2f"  % </a:t>
            </a:r>
            <a:r>
              <a:rPr lang="en-US" altLang="zh-CN" dirty="0" err="1"/>
              <a:t>mean_squared_error</a:t>
            </a:r>
            <a:r>
              <a:rPr lang="en-US" altLang="zh-CN" dirty="0"/>
              <a:t>(</a:t>
            </a:r>
            <a:r>
              <a:rPr lang="en-US" altLang="zh-CN" dirty="0" err="1"/>
              <a:t>diabetes_y_test</a:t>
            </a:r>
            <a:r>
              <a:rPr lang="en-US" altLang="zh-CN" dirty="0"/>
              <a:t>, </a:t>
            </a:r>
            <a:r>
              <a:rPr lang="en-US" altLang="zh-CN" dirty="0" err="1"/>
              <a:t>diabetes_y_pred</a:t>
            </a:r>
            <a:r>
              <a:rPr lang="en-US" altLang="zh-CN" dirty="0"/>
              <a:t>))</a:t>
            </a:r>
            <a:endParaRPr lang="en-US" altLang="zh-CN" dirty="0"/>
          </a:p>
          <a:p>
            <a:r>
              <a:rPr lang="en-US" altLang="zh-CN" dirty="0"/>
              <a:t># Explained variance score: 1 is perfect prediction</a:t>
            </a:r>
            <a:endParaRPr lang="en-US" altLang="zh-CN" dirty="0"/>
          </a:p>
          <a:p>
            <a:r>
              <a:rPr lang="en-US" altLang="zh-CN" dirty="0"/>
              <a:t>print('Variance score: %.2f' % r2_score(</a:t>
            </a:r>
            <a:r>
              <a:rPr lang="en-US" altLang="zh-CN" dirty="0" err="1"/>
              <a:t>diabetes_y_test</a:t>
            </a:r>
            <a:r>
              <a:rPr lang="en-US" altLang="zh-CN" dirty="0"/>
              <a:t>, </a:t>
            </a:r>
            <a:r>
              <a:rPr lang="en-US" altLang="zh-CN" dirty="0" err="1"/>
              <a:t>diabetes_y_pred</a:t>
            </a:r>
            <a:r>
              <a:rPr lang="en-US" altLang="zh-CN" dirty="0"/>
              <a:t>))</a:t>
            </a:r>
            <a:endParaRPr lang="en-US" altLang="zh-CN" dirty="0"/>
          </a:p>
          <a:p>
            <a:r>
              <a:rPr lang="en-US" altLang="zh-CN" dirty="0"/>
              <a:t># Plot </a:t>
            </a:r>
            <a:r>
              <a:rPr lang="en-US" altLang="zh-CN" dirty="0" err="1"/>
              <a:t>outputsplt.scatter</a:t>
            </a:r>
            <a:r>
              <a:rPr lang="en-US" altLang="zh-CN" dirty="0"/>
              <a:t>(</a:t>
            </a:r>
            <a:r>
              <a:rPr lang="en-US" altLang="zh-CN" dirty="0" err="1"/>
              <a:t>diabetes_X_test</a:t>
            </a:r>
            <a:r>
              <a:rPr lang="en-US" altLang="zh-CN" dirty="0"/>
              <a:t>, </a:t>
            </a:r>
            <a:r>
              <a:rPr lang="en-US" altLang="zh-CN" dirty="0" err="1"/>
              <a:t>diabetes_y_test</a:t>
            </a:r>
            <a:r>
              <a:rPr lang="en-US" altLang="zh-CN" dirty="0"/>
              <a:t>,  color='black')</a:t>
            </a:r>
            <a:endParaRPr lang="en-US" altLang="zh-CN" dirty="0"/>
          </a:p>
          <a:p>
            <a:r>
              <a:rPr lang="en-US" altLang="zh-CN" dirty="0" err="1"/>
              <a:t>plt.plot</a:t>
            </a:r>
            <a:r>
              <a:rPr lang="en-US" altLang="zh-CN" dirty="0"/>
              <a:t>(</a:t>
            </a:r>
            <a:r>
              <a:rPr lang="en-US" altLang="zh-CN" dirty="0" err="1"/>
              <a:t>diabetes_X_test</a:t>
            </a:r>
            <a:r>
              <a:rPr lang="en-US" altLang="zh-CN" dirty="0"/>
              <a:t>, </a:t>
            </a:r>
            <a:r>
              <a:rPr lang="en-US" altLang="zh-CN" dirty="0" err="1"/>
              <a:t>diabetes_y_pred</a:t>
            </a:r>
            <a:r>
              <a:rPr lang="en-US" altLang="zh-CN" dirty="0"/>
              <a:t>, color='blue', linewidth=3)</a:t>
            </a:r>
            <a:endParaRPr lang="en-US" altLang="zh-CN" dirty="0"/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9550" cy="147161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0388" y="3887788"/>
            <a:ext cx="853757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0683720-D202-D144-AE38-207F41A40DED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188" y="6357938"/>
            <a:ext cx="386397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EFD8B1E-252B-6841-B1D4-B9F5B081E9D0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33450"/>
            <a:ext cx="10979150" cy="720080"/>
          </a:xfrm>
        </p:spPr>
        <p:txBody>
          <a:bodyPr/>
          <a:lstStyle>
            <a:lvl1pPr algn="l">
              <a:defRPr lang="zh-CN" altLang="en-US" sz="2800" b="1" kern="1200" spc="225" dirty="0">
                <a:solidFill>
                  <a:srgbClr val="0259B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2823C-A920-B649-9E09-EA158251CC57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339535" y="6497780"/>
            <a:ext cx="2846387" cy="321476"/>
          </a:xfrm>
        </p:spPr>
        <p:txBody>
          <a:bodyPr/>
          <a:lstStyle>
            <a:lvl1pPr>
              <a:defRPr b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945242" cy="5041454"/>
          </a:xfrm>
        </p:spPr>
        <p:txBody>
          <a:bodyPr/>
          <a:lstStyle>
            <a:lvl1pPr marL="457200" indent="-457200"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346200" indent="-454025"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97355" indent="-351155"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•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62480" indent="-365125"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lang="zh-CN" altLang="en-US" sz="24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cxnSp>
        <p:nvCxnSpPr>
          <p:cNvPr id="9" name="直接连接符 7"/>
          <p:cNvCxnSpPr/>
          <p:nvPr userDrawn="1"/>
        </p:nvCxnSpPr>
        <p:spPr>
          <a:xfrm>
            <a:off x="626567" y="981522"/>
            <a:ext cx="10945216" cy="0"/>
          </a:xfrm>
          <a:prstGeom prst="line">
            <a:avLst/>
          </a:prstGeom>
          <a:ln w="28575">
            <a:solidFill>
              <a:srgbClr val="0259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9150" cy="4527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7938"/>
            <a:ext cx="28463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BD7829-5952-6D43-A079-C574AE98EC85}" type="datetime1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2363" y="6357938"/>
            <a:ext cx="2846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EFD8B1E-252B-6841-B1D4-B9F5B081E9D0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标题占位符 1"/>
          <p:cNvSpPr txBox="1"/>
          <p:nvPr userDrawn="1"/>
        </p:nvSpPr>
        <p:spPr bwMode="auto">
          <a:xfrm>
            <a:off x="609600" y="274638"/>
            <a:ext cx="1097915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j-cs"/>
              </a:rPr>
              <a:t>单击此处编辑母版标题样式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j-cs"/>
            </a:endParaRPr>
          </a:p>
        </p:txBody>
      </p:sp>
      <p:sp>
        <p:nvSpPr>
          <p:cNvPr id="9" name="文本占位符 2"/>
          <p:cNvSpPr txBox="1"/>
          <p:nvPr userDrawn="1"/>
        </p:nvSpPr>
        <p:spPr bwMode="auto">
          <a:xfrm>
            <a:off x="609600" y="1600200"/>
            <a:ext cx="10979150" cy="4525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/>
              <a:buChar char="•"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/>
              <a:buChar char="–"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二级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1143000" marR="0" lvl="2" indent="-2286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三级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1600200" marR="0" lvl="3" indent="-2286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/>
              <a:buChar char="–"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四级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2057400" marR="0" lvl="4" indent="-2286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/>
              <a:buChar char="»"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五级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日期占位符 3"/>
          <p:cNvSpPr txBox="1"/>
          <p:nvPr userDrawn="1"/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542925" indent="-8572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87755" indent="-173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631950" indent="-2603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2176780" indent="-3479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6CF9492-2A08-D240-93AC-2BA4A373B04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幻灯片编号占位符 5"/>
          <p:cNvSpPr txBox="1"/>
          <p:nvPr userDrawn="1"/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542925" indent="-8572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87755" indent="-173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631950" indent="-2603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2176780" indent="-3479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5E955C5-77DE-B04C-B288-6CD8E4EE81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12205734" cy="6866972"/>
          </a:xfrm>
          <a:prstGeom prst="rect">
            <a:avLst/>
          </a:prstGeom>
          <a:solidFill>
            <a:srgbClr val="0259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845618"/>
            <a:ext cx="12198350" cy="2023189"/>
          </a:xfrm>
          <a:prstGeom prst="rect">
            <a:avLst/>
          </a:prstGeom>
        </p:spPr>
      </p:pic>
      <p:cxnSp>
        <p:nvCxnSpPr>
          <p:cNvPr id="13" name="直线连接符 12"/>
          <p:cNvCxnSpPr/>
          <p:nvPr userDrawn="1"/>
        </p:nvCxnSpPr>
        <p:spPr>
          <a:xfrm>
            <a:off x="0" y="1845618"/>
            <a:ext cx="12198350" cy="0"/>
          </a:xfrm>
          <a:prstGeom prst="line">
            <a:avLst/>
          </a:prstGeom>
          <a:ln w="76200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 userDrawn="1"/>
        </p:nvCxnSpPr>
        <p:spPr>
          <a:xfrm>
            <a:off x="0" y="3861842"/>
            <a:ext cx="12198350" cy="0"/>
          </a:xfrm>
          <a:prstGeom prst="line">
            <a:avLst/>
          </a:prstGeom>
          <a:ln w="76200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82551" y="3933850"/>
            <a:ext cx="11305256" cy="271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数据科学</a:t>
            </a:r>
            <a:r>
              <a:rPr kumimoji="1" lang="zh-CN" altLang="en-US" sz="3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理论基础：</a:t>
            </a:r>
            <a:r>
              <a:rPr kumimoji="1" lang="en-US" altLang="zh-CN" sz="3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</a:t>
            </a:r>
            <a:r>
              <a:rPr kumimoji="1" lang="zh-CN" altLang="en-US" sz="3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基础</a:t>
            </a:r>
            <a:endParaRPr kumimoji="1"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endParaRPr kumimoji="1"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kumimoji="1" lang="zh-CN" altLang="en-US" sz="2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北京邮电大学 </a:t>
            </a:r>
            <a:endParaRPr kumimoji="1" lang="en-US" altLang="zh-CN" sz="20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zh-CN" altLang="en-US" sz="2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智能感知与计算教研中心</a:t>
            </a:r>
            <a:endParaRPr kumimoji="1" lang="zh-CN" altLang="en-US" sz="20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kumimoji="1" lang="zh-CN" altLang="en-US" sz="2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数据科学中心</a:t>
            </a:r>
            <a:endParaRPr kumimoji="1" lang="en-US" altLang="zh-CN" sz="20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—— </a:t>
            </a:r>
            <a:r>
              <a:rPr lang="en-US" altLang="zh-CN" dirty="0" err="1"/>
              <a:t>Numpy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945242" cy="1080120"/>
          </a:xfrm>
        </p:spPr>
        <p:txBody>
          <a:bodyPr>
            <a:normAutofit/>
          </a:bodyPr>
          <a:lstStyle/>
          <a:p>
            <a:r>
              <a:rPr lang="en-US" altLang="zh-CN" dirty="0"/>
              <a:t>NumPy(Numerical Python) </a:t>
            </a:r>
            <a:r>
              <a:rPr lang="zh-CN" altLang="en-US" dirty="0"/>
              <a:t>是 </a:t>
            </a:r>
            <a:r>
              <a:rPr lang="en-US" altLang="zh-CN" dirty="0"/>
              <a:t>Python </a:t>
            </a:r>
            <a:r>
              <a:rPr lang="zh-CN" altLang="en-US" dirty="0"/>
              <a:t>语言的一个扩展程序库，支持大量的维度数组与矩阵运算，此外也针对数组运算提供大量的数学函数库。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58545" y="2205355"/>
            <a:ext cx="4660265" cy="30645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175" y="2171700"/>
            <a:ext cx="5884545" cy="42881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回归分析的典型应用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70365" y="3252435"/>
            <a:ext cx="79316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线性回归</a:t>
            </a:r>
            <a:r>
              <a:rPr lang="en-US" altLang="zh-CN" sz="2800" b="1" dirty="0" err="1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LinearRegression</a:t>
            </a:r>
            <a:r>
              <a:rPr lang="zh-CN" altLang="en-US" sz="28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分析波士顿房价数据</a:t>
            </a:r>
            <a:endParaRPr lang="zh-CN" altLang="en-US" sz="2800" b="1" i="0" dirty="0">
              <a:solidFill>
                <a:srgbClr val="333333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回归分析的典型应用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回归模型在 </a:t>
            </a:r>
            <a:r>
              <a:rPr lang="en-US" altLang="zh-CN" dirty="0" err="1"/>
              <a:t>Sklearn.linear_model</a:t>
            </a:r>
            <a:r>
              <a:rPr lang="zh-CN" altLang="en-US" dirty="0"/>
              <a:t>子类下，调用</a:t>
            </a:r>
            <a:r>
              <a:rPr lang="en-US" altLang="zh-CN" dirty="0" err="1"/>
              <a:t>sklearn</a:t>
            </a:r>
            <a:r>
              <a:rPr dirty="0" err="1"/>
              <a:t>线性</a:t>
            </a:r>
            <a:r>
              <a:rPr lang="zh-CN" altLang="en-US" dirty="0"/>
              <a:t>回归算法步骤主要有</a:t>
            </a:r>
            <a:r>
              <a:rPr lang="en-US" altLang="zh-CN" dirty="0"/>
              <a:t>3</a:t>
            </a:r>
            <a:r>
              <a:rPr lang="zh-CN" altLang="en-US" dirty="0"/>
              <a:t>步，即：   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(1) </a:t>
            </a:r>
            <a:r>
              <a:rPr lang="zh-CN" altLang="en-US" dirty="0"/>
              <a:t>导入模型。调用逻辑回归</a:t>
            </a:r>
            <a:r>
              <a:rPr lang="en-US" altLang="zh-CN" dirty="0" err="1"/>
              <a:t>LinearRegression</a:t>
            </a:r>
            <a:r>
              <a:rPr lang="en-US" altLang="zh-CN" dirty="0"/>
              <a:t>()</a:t>
            </a:r>
            <a:r>
              <a:rPr lang="zh-CN" altLang="en-US" dirty="0"/>
              <a:t>函数。 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(2) fit()</a:t>
            </a:r>
            <a:r>
              <a:rPr lang="zh-CN" altLang="en-US" dirty="0"/>
              <a:t>训练。调用</a:t>
            </a:r>
            <a:r>
              <a:rPr lang="en-US" altLang="zh-CN" dirty="0"/>
              <a:t>fit(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r>
              <a:rPr lang="zh-CN" altLang="en-US" dirty="0"/>
              <a:t>的方法来训练模型，其中</a:t>
            </a:r>
            <a:r>
              <a:rPr lang="en-US" altLang="zh-CN" dirty="0"/>
              <a:t>x</a:t>
            </a:r>
            <a:r>
              <a:rPr lang="zh-CN" altLang="en-US" dirty="0"/>
              <a:t>为数据的特征，</a:t>
            </a:r>
            <a:r>
              <a:rPr lang="en-US" altLang="zh-CN" dirty="0"/>
              <a:t>y</a:t>
            </a:r>
            <a:r>
              <a:rPr lang="zh-CN" altLang="en-US" dirty="0"/>
              <a:t>为</a:t>
            </a:r>
            <a:r>
              <a:rPr lang="zh-CN" altLang="en-US" dirty="0"/>
              <a:t>目标变量   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(3) predict()</a:t>
            </a:r>
            <a:r>
              <a:rPr lang="zh-CN" altLang="en-US" dirty="0"/>
              <a:t>预测。利用训练得到的模型对数据集进行预测，返回预测结果。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回归分析的典型应用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410543" y="1278444"/>
            <a:ext cx="9793088" cy="567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在</a:t>
            </a:r>
            <a:r>
              <a:rPr lang="en-US" altLang="zh-CN" dirty="0" err="1"/>
              <a:t>Sklearn</a:t>
            </a:r>
            <a:r>
              <a:rPr lang="zh-CN" altLang="en-US" dirty="0"/>
              <a:t>机器学习包中，集成了各种各样的数据集：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247" y="2493690"/>
            <a:ext cx="11096864" cy="372876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34247" y="1908136"/>
            <a:ext cx="61045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&gt;&gt; </a:t>
            </a:r>
            <a:r>
              <a:rPr lang="zh-CN" altLang="en-US" sz="2000" dirty="0"/>
              <a:t>from sklearn.datasets import load_</a:t>
            </a:r>
            <a:r>
              <a:rPr lang="en-US" altLang="zh-CN" sz="2000" dirty="0" err="1"/>
              <a:t>boston</a:t>
            </a:r>
            <a:r>
              <a:rPr lang="en-US" altLang="zh-CN" sz="2000" dirty="0"/>
              <a:t>, xxx…</a:t>
            </a:r>
            <a:r>
              <a:rPr lang="zh-CN" altLang="en-US" sz="2000" dirty="0"/>
              <a:t> 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回归分析的典型应用</a:t>
            </a:r>
            <a:r>
              <a:rPr lang="en-US" altLang="zh-CN" dirty="0"/>
              <a:t>——</a:t>
            </a:r>
            <a:r>
              <a:rPr lang="zh-CN" altLang="en-US" dirty="0"/>
              <a:t>波士顿房价数据集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11" name="内容占位符 10"/>
          <p:cNvGraphicFramePr>
            <a:graphicFrameLocks noGrp="1"/>
          </p:cNvGraphicFramePr>
          <p:nvPr>
            <p:ph sz="quarter" idx="13"/>
          </p:nvPr>
        </p:nvGraphicFramePr>
        <p:xfrm>
          <a:off x="402059" y="1340534"/>
          <a:ext cx="11394232" cy="4870241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2304256"/>
                <a:gridCol w="3600400"/>
                <a:gridCol w="2641018"/>
                <a:gridCol w="2848558"/>
              </a:tblGrid>
              <a:tr h="60206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特征名称</a:t>
                      </a:r>
                      <a:endParaRPr lang="en-GB" sz="16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CN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feature_names</a:t>
                      </a:r>
                      <a:endParaRPr lang="en-GB" altLang="zh-CN" sz="1600" b="1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特征名称</a:t>
                      </a:r>
                      <a:endParaRPr lang="en-GB" sz="16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CN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feature_names</a:t>
                      </a:r>
                      <a:endParaRPr lang="en-GB" altLang="zh-CN" sz="16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/>
                </a:tc>
              </a:tr>
              <a:tr h="60206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CRIM</a:t>
                      </a:r>
                      <a:r>
                        <a:rPr lang="zh-CN" altLang="en-US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（地区人均犯罪率）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per capita crime rate by town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DIS</a:t>
                      </a:r>
                      <a:r>
                        <a:rPr lang="zh-CN" altLang="en-US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（与波士顿中心区距离）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weighted distances to five Boston employment </a:t>
                      </a:r>
                      <a:r>
                        <a:rPr lang="en-GB" sz="1400" b="1" u="none" strike="noStrike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centres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/>
                </a:tc>
              </a:tr>
              <a:tr h="6772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ZN</a:t>
                      </a:r>
                      <a:r>
                        <a:rPr lang="zh-CN" altLang="en-US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（住宅用地</a:t>
                      </a:r>
                      <a:r>
                        <a:rPr lang="en-US" altLang="zh-CN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&gt;25000</a:t>
                      </a:r>
                      <a:r>
                        <a:rPr lang="zh-CN" altLang="en-US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英尺比例）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proportion of residential land zoned for lots over 25,000 </a:t>
                      </a:r>
                      <a:r>
                        <a:rPr lang="en-GB" sz="1400" b="1" u="none" strike="noStrike" dirty="0" err="1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sq.ft</a:t>
                      </a:r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.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RAD</a:t>
                      </a:r>
                      <a:r>
                        <a:rPr lang="zh-CN" altLang="en-US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（与主要公路的接近指数）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index of accessibility to radial highways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/>
                </a:tc>
              </a:tr>
              <a:tr h="5268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INDUS</a:t>
                      </a:r>
                      <a:r>
                        <a:rPr lang="zh-CN" altLang="en-US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（非零售商业用地比例）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proportion of non-retail business acres per town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TAX</a:t>
                      </a:r>
                      <a:r>
                        <a:rPr lang="zh-CN" altLang="en-US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（财产税率</a:t>
                      </a:r>
                      <a:r>
                        <a:rPr lang="zh-CN" altLang="en-US" sz="1400" b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  <a:endParaRPr lang="zh-CN" altLang="en-US" sz="1400" b="1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full-value property-tax rate per $10,000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/>
                </a:tc>
              </a:tr>
              <a:tr h="7523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CHAS</a:t>
                      </a:r>
                      <a:r>
                        <a:rPr lang="zh-CN" altLang="en-US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（查尔斯河空变量（地区边界是河，值取</a:t>
                      </a:r>
                      <a:r>
                        <a:rPr lang="en-US" altLang="zh-CN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zh-CN" altLang="en-US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，否则为</a:t>
                      </a:r>
                      <a:r>
                        <a:rPr lang="en-US" altLang="zh-CN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r>
                        <a:rPr lang="zh-CN" altLang="en-US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））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Charles River dummy variable (= 1 if tract bounds river; 0 otherwise)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PTRATIO</a:t>
                      </a:r>
                      <a:r>
                        <a:rPr lang="zh-CN" altLang="en-US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（师生比）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pupil-teacher ratio by town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/>
                </a:tc>
              </a:tr>
              <a:tr h="67723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NOX</a:t>
                      </a:r>
                      <a:r>
                        <a:rPr lang="zh-CN" altLang="en-US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（一氧化氮浓度）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nitric oxides concentration (parts per 10 million)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r>
                        <a:rPr lang="zh-CN" altLang="en-US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（非洲裔美国人比例）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1000(Bk - 0.63)^2 where Bk is the proportion of black people by town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/>
                </a:tc>
              </a:tr>
              <a:tr h="37656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RM</a:t>
                      </a:r>
                      <a:r>
                        <a:rPr lang="zh-CN" altLang="en-US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（每套住宅平均房间数</a:t>
                      </a:r>
                      <a:r>
                        <a:rPr lang="zh-CN" altLang="en-US" sz="1400" b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  <a:endParaRPr lang="zh-CN" altLang="en-US" sz="1400" b="1" u="none" strike="noStrike" dirty="0"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average number of rooms per dwelling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LSTAT</a:t>
                      </a:r>
                      <a:r>
                        <a:rPr lang="zh-CN" altLang="en-US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（低地位人口比例）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% lower status of the population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/>
                </a:tc>
              </a:tr>
              <a:tr h="60206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AGE</a:t>
                      </a:r>
                      <a:r>
                        <a:rPr lang="zh-CN" altLang="en-US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（</a:t>
                      </a:r>
                      <a:r>
                        <a:rPr lang="en-US" altLang="zh-CN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1940</a:t>
                      </a:r>
                      <a:r>
                        <a:rPr lang="zh-CN" altLang="en-US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年后建成自用房比例）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proportion of owner-occupied units built prior to 1940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MEDV</a:t>
                      </a:r>
                      <a:r>
                        <a:rPr lang="zh-CN" altLang="en-US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（自住房平均房价）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Median value of owner-occupied homes in $1000's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561" marR="3561" marT="3561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回归分析的典型应用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541179" y="1251368"/>
            <a:ext cx="6566108" cy="801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/>
              <a:t>波士顿房价（load_</a:t>
            </a:r>
            <a:r>
              <a:rPr lang="en-US" altLang="zh-CN" b="1" dirty="0" err="1"/>
              <a:t>boston</a:t>
            </a:r>
            <a:r>
              <a:rPr lang="zh-CN" altLang="en-US" b="1" dirty="0"/>
              <a:t>）数据集</a:t>
            </a:r>
            <a:endParaRPr lang="en-US" altLang="zh-CN" b="1" dirty="0"/>
          </a:p>
        </p:txBody>
      </p:sp>
      <p:sp>
        <p:nvSpPr>
          <p:cNvPr id="8" name="矩形 7"/>
          <p:cNvSpPr/>
          <p:nvPr/>
        </p:nvSpPr>
        <p:spPr>
          <a:xfrm>
            <a:off x="519598" y="2055211"/>
            <a:ext cx="4779620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13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个基本变量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个类别变量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506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个实例数据</a:t>
            </a:r>
            <a:endParaRPr lang="en-GB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GB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2911" y="1904291"/>
            <a:ext cx="8229352" cy="375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回归分析的典型应用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内容占位符 9"/>
          <p:cNvSpPr txBox="1">
            <a:spLocks noGrp="1"/>
          </p:cNvSpPr>
          <p:nvPr>
            <p:ph sz="quarter" idx="13"/>
          </p:nvPr>
        </p:nvSpPr>
        <p:spPr>
          <a:xfrm>
            <a:off x="340399" y="1053530"/>
            <a:ext cx="6984802" cy="4060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如何获取</a:t>
            </a:r>
            <a:r>
              <a:rPr lang="zh-CN" altLang="en-US" sz="2800" b="1" dirty="0"/>
              <a:t>基础信息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boston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['data'].shape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 (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506, 13)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zh-CN" dirty="0" err="1">
                <a:latin typeface="微软雅黑" panose="020B0503020204020204" charset="-122"/>
                <a:ea typeface="微软雅黑" panose="020B0503020204020204" charset="-122"/>
              </a:rPr>
              <a:t>datasets.load_boston</a:t>
            </a:r>
            <a:r>
              <a:rPr lang="en-GB" altLang="zh-CN" dirty="0">
                <a:latin typeface="微软雅黑" panose="020B0503020204020204" charset="-122"/>
                <a:ea typeface="微软雅黑" panose="020B0503020204020204" charset="-122"/>
              </a:rPr>
              <a:t>( ). keys( )</a:t>
            </a:r>
            <a:br>
              <a:rPr lang="en-GB" altLang="zh-CN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GB" altLang="zh-CN" dirty="0"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 </a:t>
            </a:r>
            <a:r>
              <a:rPr lang="en-GB" altLang="zh-CN" sz="1800" dirty="0"/>
              <a:t>['CRIM' 'ZN' 'INDUS' 'CHAS' 'NOX' 'RM’</a:t>
            </a:r>
            <a:br>
              <a:rPr lang="en-GB" altLang="zh-CN" sz="1800" dirty="0"/>
            </a:br>
            <a:r>
              <a:rPr lang="en-GB" altLang="zh-CN" sz="1800" dirty="0"/>
              <a:t> 'AGE' 'DIS' 'RAD' 'TAX' 'PTRATIO' 'B' 'LSTAT']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zh-CN" dirty="0" err="1">
                <a:latin typeface="微软雅黑" panose="020B0503020204020204" charset="-122"/>
                <a:ea typeface="微软雅黑" panose="020B0503020204020204" charset="-122"/>
              </a:rPr>
              <a:t>datasets.load_boston</a:t>
            </a:r>
            <a:r>
              <a:rPr lang="en-GB" altLang="zh-CN" dirty="0">
                <a:latin typeface="微软雅黑" panose="020B0503020204020204" charset="-122"/>
                <a:ea typeface="微软雅黑" panose="020B0503020204020204" charset="-122"/>
              </a:rPr>
              <a:t>().DESCR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7241" y="1530042"/>
            <a:ext cx="6202824" cy="43358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回归分析的典型应用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6768" y="1416707"/>
            <a:ext cx="6552728" cy="5077460"/>
          </a:xfrm>
          <a:prstGeom prst="rect">
            <a:avLst/>
          </a:prstGeom>
          <a:ln w="19050">
            <a:solidFill>
              <a:srgbClr val="0259B3"/>
            </a:solidFill>
          </a:ln>
        </p:spPr>
        <p:txBody>
          <a:bodyPr wrap="square">
            <a:spAutoFit/>
          </a:bodyPr>
          <a:lstStyle/>
          <a:p>
            <a:r>
              <a:rPr lang="en-GB" altLang="zh-CN" dirty="0">
                <a:latin typeface="Consolas" panose="020B0609020204030204" pitchFamily="49" charset="0"/>
              </a:rPr>
              <a:t>import </a:t>
            </a:r>
            <a:r>
              <a:rPr lang="en-GB" altLang="zh-CN" dirty="0" err="1">
                <a:latin typeface="Consolas" panose="020B0609020204030204" pitchFamily="49" charset="0"/>
              </a:rPr>
              <a:t>matplotlib.pyplot</a:t>
            </a:r>
            <a:r>
              <a:rPr lang="en-GB" altLang="zh-CN" dirty="0">
                <a:latin typeface="Consolas" panose="020B0609020204030204" pitchFamily="49" charset="0"/>
              </a:rPr>
              <a:t> as </a:t>
            </a:r>
            <a:r>
              <a:rPr lang="en-GB" altLang="zh-CN" dirty="0" err="1">
                <a:latin typeface="Consolas" panose="020B0609020204030204" pitchFamily="49" charset="0"/>
              </a:rPr>
              <a:t>plt</a:t>
            </a:r>
            <a:endParaRPr lang="en-GB" altLang="zh-CN" dirty="0">
              <a:latin typeface="Consolas" panose="020B0609020204030204" pitchFamily="49" charset="0"/>
            </a:endParaRPr>
          </a:p>
          <a:p>
            <a:r>
              <a:rPr lang="en-GB" altLang="zh-CN" dirty="0">
                <a:latin typeface="Consolas" panose="020B0609020204030204" pitchFamily="49" charset="0"/>
              </a:rPr>
              <a:t>import </a:t>
            </a:r>
            <a:r>
              <a:rPr lang="en-GB" altLang="zh-CN" dirty="0" err="1">
                <a:latin typeface="Consolas" panose="020B0609020204030204" pitchFamily="49" charset="0"/>
              </a:rPr>
              <a:t>numpy</a:t>
            </a:r>
            <a:r>
              <a:rPr lang="en-GB" altLang="zh-CN" dirty="0">
                <a:latin typeface="Consolas" panose="020B0609020204030204" pitchFamily="49" charset="0"/>
              </a:rPr>
              <a:t> as np</a:t>
            </a:r>
            <a:endParaRPr lang="en-GB" altLang="zh-CN" dirty="0">
              <a:latin typeface="Consolas" panose="020B0609020204030204" pitchFamily="49" charset="0"/>
            </a:endParaRPr>
          </a:p>
          <a:p>
            <a:endParaRPr lang="en-GB" altLang="zh-CN" dirty="0">
              <a:latin typeface="Consolas" panose="020B0609020204030204" pitchFamily="49" charset="0"/>
            </a:endParaRPr>
          </a:p>
          <a:p>
            <a:endParaRPr lang="en-GB" altLang="zh-CN" dirty="0">
              <a:latin typeface="Consolas" panose="020B0609020204030204" pitchFamily="49" charset="0"/>
            </a:endParaRPr>
          </a:p>
          <a:p>
            <a:r>
              <a:rPr lang="en-GB" altLang="zh-CN" dirty="0">
                <a:latin typeface="Consolas" panose="020B0609020204030204" pitchFamily="49" charset="0"/>
              </a:rPr>
              <a:t>from </a:t>
            </a:r>
            <a:r>
              <a:rPr lang="en-GB" altLang="zh-CN" dirty="0" err="1">
                <a:latin typeface="Consolas" panose="020B0609020204030204" pitchFamily="49" charset="0"/>
              </a:rPr>
              <a:t>sklearn</a:t>
            </a:r>
            <a:r>
              <a:rPr lang="en-GB" altLang="zh-CN" dirty="0">
                <a:latin typeface="Consolas" panose="020B0609020204030204" pitchFamily="49" charset="0"/>
              </a:rPr>
              <a:t> import datasets, </a:t>
            </a:r>
            <a:r>
              <a:rPr lang="en-GB" altLang="zh-CN" dirty="0" err="1">
                <a:latin typeface="Consolas" panose="020B0609020204030204" pitchFamily="49" charset="0"/>
              </a:rPr>
              <a:t>linear_model</a:t>
            </a:r>
            <a:endParaRPr lang="en-GB" altLang="zh-CN" dirty="0">
              <a:latin typeface="Consolas" panose="020B0609020204030204" pitchFamily="49" charset="0"/>
            </a:endParaRPr>
          </a:p>
          <a:p>
            <a:r>
              <a:rPr lang="en-GB" altLang="zh-CN" dirty="0">
                <a:latin typeface="Consolas" panose="020B0609020204030204" pitchFamily="49" charset="0"/>
              </a:rPr>
              <a:t>#</a:t>
            </a:r>
            <a:r>
              <a:rPr lang="zh-CN" altLang="en-US" dirty="0">
                <a:latin typeface="Consolas" panose="020B0609020204030204" pitchFamily="49" charset="0"/>
              </a:rPr>
              <a:t>导入数据集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en-US" altLang="en-GB" dirty="0">
                <a:latin typeface="Consolas" panose="020B0609020204030204" pitchFamily="49" charset="0"/>
              </a:rPr>
              <a:t>boston</a:t>
            </a:r>
            <a:r>
              <a:rPr lang="en-GB" altLang="zh-CN" dirty="0">
                <a:latin typeface="Consolas" panose="020B0609020204030204" pitchFamily="49" charset="0"/>
              </a:rPr>
              <a:t> = </a:t>
            </a:r>
            <a:r>
              <a:rPr lang="en-GB" altLang="zh-CN" dirty="0" err="1">
                <a:latin typeface="Consolas" panose="020B0609020204030204" pitchFamily="49" charset="0"/>
              </a:rPr>
              <a:t>datasets.load_boston</a:t>
            </a:r>
            <a:r>
              <a:rPr lang="en-GB" altLang="zh-CN" dirty="0">
                <a:latin typeface="Consolas" panose="020B0609020204030204" pitchFamily="49" charset="0"/>
              </a:rPr>
              <a:t>()</a:t>
            </a:r>
            <a:endParaRPr lang="en-GB" altLang="zh-CN" dirty="0">
              <a:latin typeface="Consolas" panose="020B0609020204030204" pitchFamily="49" charset="0"/>
            </a:endParaRPr>
          </a:p>
          <a:p>
            <a:r>
              <a:rPr lang="en-GB" altLang="zh-CN" dirty="0">
                <a:latin typeface="Consolas" panose="020B0609020204030204" pitchFamily="49" charset="0"/>
              </a:rPr>
              <a:t>#</a:t>
            </a:r>
            <a:r>
              <a:rPr lang="zh-CN" altLang="en-US" dirty="0">
                <a:latin typeface="Consolas" panose="020B0609020204030204" pitchFamily="49" charset="0"/>
              </a:rPr>
              <a:t>载入数据集  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en-GB" altLang="zh-CN" dirty="0" err="1">
                <a:latin typeface="Consolas" panose="020B0609020204030204" pitchFamily="49" charset="0"/>
              </a:rPr>
              <a:t>boston_X</a:t>
            </a:r>
            <a:r>
              <a:rPr lang="en-GB" altLang="zh-CN" dirty="0">
                <a:latin typeface="Consolas" panose="020B0609020204030204" pitchFamily="49" charset="0"/>
              </a:rPr>
              <a:t> = </a:t>
            </a:r>
            <a:r>
              <a:rPr lang="en-GB" altLang="zh-CN" dirty="0" err="1">
                <a:latin typeface="Consolas" panose="020B0609020204030204" pitchFamily="49" charset="0"/>
              </a:rPr>
              <a:t>boston.data</a:t>
            </a:r>
            <a:r>
              <a:rPr lang="en-GB" altLang="zh-CN" dirty="0">
                <a:latin typeface="Consolas" panose="020B0609020204030204" pitchFamily="49" charset="0"/>
              </a:rPr>
              <a:t>[:, 5]</a:t>
            </a:r>
            <a:endParaRPr lang="en-GB" altLang="zh-CN" dirty="0">
              <a:latin typeface="Consolas" panose="020B0609020204030204" pitchFamily="49" charset="0"/>
            </a:endParaRPr>
          </a:p>
          <a:p>
            <a:r>
              <a:rPr lang="en-GB" altLang="zh-CN" dirty="0">
                <a:latin typeface="Consolas" panose="020B0609020204030204" pitchFamily="49" charset="0"/>
              </a:rPr>
              <a:t>#</a:t>
            </a:r>
            <a:r>
              <a:rPr lang="zh-CN" altLang="en-US" dirty="0">
                <a:latin typeface="Consolas" panose="020B0609020204030204" pitchFamily="49" charset="0"/>
              </a:rPr>
              <a:t>第六列（房屋数量）逗号前面是行，后面是列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en-GB" altLang="zh-CN" dirty="0" err="1">
                <a:latin typeface="Consolas" panose="020B0609020204030204" pitchFamily="49" charset="0"/>
              </a:rPr>
              <a:t>plt.scatter</a:t>
            </a:r>
            <a:r>
              <a:rPr lang="en-GB" altLang="zh-CN" dirty="0">
                <a:latin typeface="Consolas" panose="020B0609020204030204" pitchFamily="49" charset="0"/>
              </a:rPr>
              <a:t>(</a:t>
            </a:r>
            <a:r>
              <a:rPr lang="en-GB" altLang="zh-CN" dirty="0" err="1">
                <a:latin typeface="Consolas" panose="020B0609020204030204" pitchFamily="49" charset="0"/>
              </a:rPr>
              <a:t>boston_X</a:t>
            </a:r>
            <a:r>
              <a:rPr lang="en-GB" altLang="zh-CN" dirty="0">
                <a:latin typeface="Consolas" panose="020B0609020204030204" pitchFamily="49" charset="0"/>
              </a:rPr>
              <a:t>, </a:t>
            </a:r>
            <a:r>
              <a:rPr lang="en-GB" altLang="zh-CN" dirty="0" err="1">
                <a:latin typeface="Consolas" panose="020B0609020204030204" pitchFamily="49" charset="0"/>
              </a:rPr>
              <a:t>boston.target</a:t>
            </a:r>
            <a:r>
              <a:rPr lang="en-GB" altLang="zh-CN" dirty="0">
                <a:latin typeface="Consolas" panose="020B0609020204030204" pitchFamily="49" charset="0"/>
              </a:rPr>
              <a:t>, color='blue', marker='x’)</a:t>
            </a:r>
            <a:endParaRPr lang="en-GB" altLang="zh-CN" dirty="0">
              <a:latin typeface="Consolas" panose="020B0609020204030204" pitchFamily="49" charset="0"/>
            </a:endParaRPr>
          </a:p>
          <a:p>
            <a:r>
              <a:rPr lang="en-GB" altLang="zh-CN" dirty="0">
                <a:latin typeface="Consolas" panose="020B0609020204030204" pitchFamily="49" charset="0"/>
              </a:rPr>
              <a:t>#</a:t>
            </a:r>
            <a:r>
              <a:rPr lang="zh-CN" altLang="en-US" dirty="0">
                <a:latin typeface="Consolas" panose="020B0609020204030204" pitchFamily="49" charset="0"/>
              </a:rPr>
              <a:t>画散点图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en-GB" altLang="zh-CN" dirty="0" err="1">
                <a:latin typeface="Consolas" panose="020B0609020204030204" pitchFamily="49" charset="0"/>
              </a:rPr>
              <a:t>plt.show</a:t>
            </a:r>
            <a:r>
              <a:rPr lang="en-GB" altLang="zh-CN" dirty="0">
                <a:latin typeface="Consolas" panose="020B0609020204030204" pitchFamily="49" charset="0"/>
              </a:rPr>
              <a:t>()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07287" y="5023502"/>
            <a:ext cx="48965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这里以第六列每个住宅的平均房间数</a:t>
            </a:r>
            <a:r>
              <a:rPr lang="en-GB" altLang="zh-CN" sz="2000" dirty="0">
                <a:latin typeface="微软雅黑" panose="020B0503020204020204" charset="-122"/>
                <a:ea typeface="微软雅黑" panose="020B0503020204020204" charset="-122"/>
              </a:rPr>
              <a:t>X)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来预测房中位数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GB" altLang="zh-CN" sz="2000" dirty="0">
                <a:latin typeface="微软雅黑" panose="020B0503020204020204" charset="-122"/>
                <a:ea typeface="微软雅黑" panose="020B0503020204020204" charset="-122"/>
              </a:rPr>
              <a:t>Median Value)(Y)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。从图中可以看出，数据集可以直接进行线性回归，下面采用线性回归对其进行回归预测。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1064" y="1053530"/>
            <a:ext cx="5101088" cy="374441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回归分析的典型应用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70583" y="1147590"/>
            <a:ext cx="6118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导入线性回归模型，并进行回归预测与模型评估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0583" y="1989634"/>
            <a:ext cx="6624736" cy="3139321"/>
          </a:xfrm>
          <a:prstGeom prst="rect">
            <a:avLst/>
          </a:prstGeom>
          <a:noFill/>
          <a:ln w="19050">
            <a:solidFill>
              <a:srgbClr val="387DB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# </a:t>
            </a:r>
            <a:r>
              <a:rPr lang="zh-CN" altLang="en-US" dirty="0">
                <a:latin typeface="Consolas" panose="020B0609020204030204" pitchFamily="49" charset="0"/>
              </a:rPr>
              <a:t>将数据分成训练集和验证集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import random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train_ratio</a:t>
            </a:r>
            <a:r>
              <a:rPr lang="en-US" altLang="zh-CN" dirty="0">
                <a:latin typeface="Consolas" panose="020B0609020204030204" pitchFamily="49" charset="0"/>
              </a:rPr>
              <a:t>=0.9 #</a:t>
            </a:r>
            <a:r>
              <a:rPr lang="zh-CN" altLang="en-US" dirty="0">
                <a:latin typeface="Consolas" panose="020B0609020204030204" pitchFamily="49" charset="0"/>
              </a:rPr>
              <a:t>设定训练集和测试集比例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train_index</a:t>
            </a:r>
            <a:r>
              <a:rPr lang="en-US" altLang="zh-CN" dirty="0"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latin typeface="Consolas" panose="020B0609020204030204" pitchFamily="49" charset="0"/>
              </a:rPr>
              <a:t>random.sample</a:t>
            </a:r>
            <a:r>
              <a:rPr lang="en-US" altLang="zh-CN" dirty="0">
                <a:latin typeface="Consolas" panose="020B0609020204030204" pitchFamily="49" charset="0"/>
              </a:rPr>
              <a:t>(range(</a:t>
            </a:r>
            <a:r>
              <a:rPr lang="en-US" altLang="zh-CN" dirty="0" err="1">
                <a:latin typeface="Consolas" panose="020B0609020204030204" pitchFamily="49" charset="0"/>
              </a:rPr>
              <a:t>boston_X.shape</a:t>
            </a:r>
            <a:r>
              <a:rPr lang="en-US" altLang="zh-CN" dirty="0">
                <a:latin typeface="Consolas" panose="020B0609020204030204" pitchFamily="49" charset="0"/>
              </a:rPr>
              <a:t>[0]),int(</a:t>
            </a:r>
            <a:r>
              <a:rPr lang="en-US" altLang="zh-CN" dirty="0" err="1">
                <a:latin typeface="Consolas" panose="020B0609020204030204" pitchFamily="49" charset="0"/>
              </a:rPr>
              <a:t>train_ratio</a:t>
            </a:r>
            <a:r>
              <a:rPr lang="en-US" altLang="zh-CN" dirty="0">
                <a:latin typeface="Consolas" panose="020B0609020204030204" pitchFamily="49" charset="0"/>
              </a:rPr>
              <a:t>*</a:t>
            </a:r>
            <a:r>
              <a:rPr lang="en-US" altLang="zh-CN" dirty="0" err="1">
                <a:latin typeface="Consolas" panose="020B0609020204030204" pitchFamily="49" charset="0"/>
              </a:rPr>
              <a:t>boston_X.shape</a:t>
            </a:r>
            <a:r>
              <a:rPr lang="en-US" altLang="zh-CN" dirty="0">
                <a:latin typeface="Consolas" panose="020B0609020204030204" pitchFamily="49" charset="0"/>
              </a:rPr>
              <a:t>[0])) #</a:t>
            </a:r>
            <a:r>
              <a:rPr lang="zh-CN" altLang="en-US" dirty="0">
                <a:latin typeface="Consolas" panose="020B0609020204030204" pitchFamily="49" charset="0"/>
              </a:rPr>
              <a:t>获取训练集序号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test_index</a:t>
            </a:r>
            <a:r>
              <a:rPr lang="en-US" altLang="zh-CN" dirty="0">
                <a:latin typeface="Consolas" panose="020B0609020204030204" pitchFamily="49" charset="0"/>
              </a:rPr>
              <a:t>=list(set(range(</a:t>
            </a:r>
            <a:r>
              <a:rPr lang="en-US" altLang="zh-CN" dirty="0" err="1">
                <a:latin typeface="Consolas" panose="020B0609020204030204" pitchFamily="49" charset="0"/>
              </a:rPr>
              <a:t>boston_X.shape</a:t>
            </a:r>
            <a:r>
              <a:rPr lang="en-US" altLang="zh-CN" dirty="0">
                <a:latin typeface="Consolas" panose="020B0609020204030204" pitchFamily="49" charset="0"/>
              </a:rPr>
              <a:t>[0]))-set(</a:t>
            </a:r>
            <a:r>
              <a:rPr lang="en-US" altLang="zh-CN" dirty="0" err="1">
                <a:latin typeface="Consolas" panose="020B0609020204030204" pitchFamily="49" charset="0"/>
              </a:rPr>
              <a:t>train_index</a:t>
            </a:r>
            <a:r>
              <a:rPr lang="en-US" altLang="zh-CN" dirty="0">
                <a:latin typeface="Consolas" panose="020B0609020204030204" pitchFamily="49" charset="0"/>
              </a:rPr>
              <a:t>)) #</a:t>
            </a:r>
            <a:r>
              <a:rPr lang="zh-CN" altLang="en-US" dirty="0">
                <a:latin typeface="Consolas" panose="020B0609020204030204" pitchFamily="49" charset="0"/>
              </a:rPr>
              <a:t>获取测试集序号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boston_X_train</a:t>
            </a:r>
            <a:r>
              <a:rPr lang="en-US" altLang="zh-CN" dirty="0"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latin typeface="Consolas" panose="020B0609020204030204" pitchFamily="49" charset="0"/>
              </a:rPr>
              <a:t>boston_X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train_index</a:t>
            </a:r>
            <a:r>
              <a:rPr lang="en-US" altLang="zh-CN" dirty="0">
                <a:latin typeface="Consolas" panose="020B0609020204030204" pitchFamily="49" charset="0"/>
              </a:rPr>
              <a:t>] 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boston_y_train</a:t>
            </a:r>
            <a:r>
              <a:rPr lang="en-US" altLang="zh-CN" dirty="0"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latin typeface="Consolas" panose="020B0609020204030204" pitchFamily="49" charset="0"/>
              </a:rPr>
              <a:t>boston.target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train_index</a:t>
            </a:r>
            <a:r>
              <a:rPr lang="en-US" altLang="zh-CN" dirty="0">
                <a:latin typeface="Consolas" panose="020B0609020204030204" pitchFamily="49" charset="0"/>
              </a:rPr>
              <a:t>] 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boston_X_test</a:t>
            </a:r>
            <a:r>
              <a:rPr lang="en-US" altLang="zh-CN" dirty="0"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latin typeface="Consolas" panose="020B0609020204030204" pitchFamily="49" charset="0"/>
              </a:rPr>
              <a:t>boston_X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test_index</a:t>
            </a:r>
            <a:r>
              <a:rPr lang="en-US" altLang="zh-CN" dirty="0">
                <a:latin typeface="Consolas" panose="020B0609020204030204" pitchFamily="49" charset="0"/>
              </a:rPr>
              <a:t>]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boston_y_test</a:t>
            </a:r>
            <a:r>
              <a:rPr lang="en-US" altLang="zh-CN" dirty="0"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latin typeface="Consolas" panose="020B0609020204030204" pitchFamily="49" charset="0"/>
              </a:rPr>
              <a:t>boston.target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test_index</a:t>
            </a:r>
            <a:r>
              <a:rPr lang="en-US" altLang="zh-CN" dirty="0">
                <a:latin typeface="Consolas" panose="020B0609020204030204" pitchFamily="49" charset="0"/>
              </a:rPr>
              <a:t>]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81071" y="1640047"/>
            <a:ext cx="3716896" cy="4278094"/>
          </a:xfrm>
          <a:prstGeom prst="rect">
            <a:avLst/>
          </a:prstGeom>
          <a:noFill/>
          <a:ln w="19050">
            <a:solidFill>
              <a:srgbClr val="387DB6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设定训练集和测试集比例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随机抽取测试集，反集为测试集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90000"/>
              </a:lnSpc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创建模型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训练（拟合过程）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进行预测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回归分析的典型应用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70583" y="1147590"/>
            <a:ext cx="6118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导入线性回归模型，并进行回归预测与模型评估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0583" y="1989634"/>
            <a:ext cx="6624736" cy="3693319"/>
          </a:xfrm>
          <a:prstGeom prst="rect">
            <a:avLst/>
          </a:prstGeom>
          <a:noFill/>
          <a:ln w="19050">
            <a:solidFill>
              <a:srgbClr val="387DB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# </a:t>
            </a:r>
            <a:r>
              <a:rPr lang="zh-CN" altLang="en-US" dirty="0">
                <a:latin typeface="Consolas" panose="020B0609020204030204" pitchFamily="49" charset="0"/>
              </a:rPr>
              <a:t>使用训练集训练模型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boston_X_train</a:t>
            </a:r>
            <a:r>
              <a:rPr lang="en-US" altLang="zh-CN" dirty="0"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latin typeface="Consolas" panose="020B0609020204030204" pitchFamily="49" charset="0"/>
              </a:rPr>
              <a:t>np.array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boston_X_train</a:t>
            </a:r>
            <a:r>
              <a:rPr lang="en-US" altLang="zh-CN" dirty="0">
                <a:latin typeface="Consolas" panose="020B0609020204030204" pitchFamily="49" charset="0"/>
              </a:rPr>
              <a:t>).reshape(-1,1)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#</a:t>
            </a:r>
            <a:r>
              <a:rPr lang="zh-CN" altLang="en-US" dirty="0">
                <a:latin typeface="Consolas" panose="020B0609020204030204" pitchFamily="49" charset="0"/>
              </a:rPr>
              <a:t>这是由于在新版的</a:t>
            </a:r>
            <a:r>
              <a:rPr lang="en-US" altLang="zh-CN" dirty="0" err="1">
                <a:latin typeface="Consolas" panose="020B0609020204030204" pitchFamily="49" charset="0"/>
              </a:rPr>
              <a:t>sklearn</a:t>
            </a:r>
            <a:r>
              <a:rPr lang="zh-CN" altLang="en-US" dirty="0">
                <a:latin typeface="Consolas" panose="020B0609020204030204" pitchFamily="49" charset="0"/>
              </a:rPr>
              <a:t>中，所有的数据都应该是二维矩阵，哪怕它只是单独一行或一列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#</a:t>
            </a:r>
            <a:r>
              <a:rPr lang="zh-CN" altLang="en-US" dirty="0">
                <a:latin typeface="Consolas" panose="020B0609020204030204" pitchFamily="49" charset="0"/>
              </a:rPr>
              <a:t>所以需要使用</a:t>
            </a:r>
            <a:r>
              <a:rPr lang="en-US" altLang="zh-CN" dirty="0">
                <a:latin typeface="Consolas" panose="020B0609020204030204" pitchFamily="49" charset="0"/>
              </a:rPr>
              <a:t>.reshape(1,-1)</a:t>
            </a:r>
            <a:r>
              <a:rPr lang="zh-CN" altLang="en-US" dirty="0">
                <a:latin typeface="Consolas" panose="020B0609020204030204" pitchFamily="49" charset="0"/>
              </a:rPr>
              <a:t>进行转换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print(</a:t>
            </a:r>
            <a:r>
              <a:rPr lang="en-US" altLang="zh-CN" dirty="0" err="1">
                <a:latin typeface="Consolas" panose="020B0609020204030204" pitchFamily="49" charset="0"/>
              </a:rPr>
              <a:t>boston_X_train.shape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regr.fit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boston_X_train</a:t>
            </a:r>
            <a:r>
              <a:rPr lang="en-US" altLang="zh-CN" dirty="0"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</a:rPr>
              <a:t>boston_y_train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# </a:t>
            </a:r>
            <a:r>
              <a:rPr lang="zh-CN" altLang="en-US" dirty="0">
                <a:latin typeface="Consolas" panose="020B0609020204030204" pitchFamily="49" charset="0"/>
              </a:rPr>
              <a:t>使用测试集进行预测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boston_X_test</a:t>
            </a:r>
            <a:r>
              <a:rPr lang="en-US" altLang="zh-CN" dirty="0"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latin typeface="Consolas" panose="020B0609020204030204" pitchFamily="49" charset="0"/>
              </a:rPr>
              <a:t>np.array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boston_X_test</a:t>
            </a:r>
            <a:r>
              <a:rPr lang="en-US" altLang="zh-CN" dirty="0">
                <a:latin typeface="Consolas" panose="020B0609020204030204" pitchFamily="49" charset="0"/>
              </a:rPr>
              <a:t>).reshape(-1,1)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boston_y_pred</a:t>
            </a:r>
            <a:r>
              <a:rPr lang="en-US" altLang="zh-CN" dirty="0"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latin typeface="Consolas" panose="020B0609020204030204" pitchFamily="49" charset="0"/>
              </a:rPr>
              <a:t>regr.predict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boston_X_test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# </a:t>
            </a:r>
            <a:r>
              <a:rPr lang="en-US" altLang="zh-CN" dirty="0" err="1">
                <a:latin typeface="Consolas" panose="020B0609020204030204" pitchFamily="49" charset="0"/>
              </a:rPr>
              <a:t>boston_y_pred_train</a:t>
            </a:r>
            <a:r>
              <a:rPr lang="en-US" altLang="zh-CN" dirty="0"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latin typeface="Consolas" panose="020B0609020204030204" pitchFamily="49" charset="0"/>
              </a:rPr>
              <a:t>regr.predict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boston_X_train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81071" y="1640047"/>
            <a:ext cx="3716896" cy="4278094"/>
          </a:xfrm>
          <a:prstGeom prst="rect">
            <a:avLst/>
          </a:prstGeom>
          <a:noFill/>
          <a:ln w="19050">
            <a:solidFill>
              <a:srgbClr val="387DB6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设定训练集和测试集比例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随机抽取测试集，反集为测试集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90000"/>
              </a:lnSpc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创建模型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训练（拟合过程）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进行预测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551" y="2565698"/>
            <a:ext cx="10979150" cy="1368152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>
                <a:sym typeface="+mn-ea"/>
              </a:rPr>
              <a:t>Python</a:t>
            </a:r>
            <a:r>
              <a:rPr kumimoji="1" lang="zh-CN" altLang="en-US" sz="4000" dirty="0">
                <a:latin typeface="Hiragino Sans GB W6"/>
                <a:ea typeface="Hiragino Sans GB W6"/>
                <a:cs typeface="Hiragino Sans GB W6"/>
              </a:rPr>
              <a:t>简要介绍</a:t>
            </a:r>
            <a:endParaRPr kumimoji="1" lang="zh-CN" altLang="en-US" sz="4000" dirty="0">
              <a:latin typeface="Hiragino Sans GB W6"/>
              <a:ea typeface="Hiragino Sans GB W6"/>
              <a:cs typeface="Hiragino Sans GB W6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回归分析的典型应用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84627" y="1053530"/>
            <a:ext cx="6118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最后进行模型评估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6667" y="1453640"/>
            <a:ext cx="5849615" cy="2308324"/>
          </a:xfrm>
          <a:prstGeom prst="rect">
            <a:avLst/>
          </a:prstGeom>
          <a:noFill/>
          <a:ln w="19050">
            <a:solidFill>
              <a:srgbClr val="387DB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from </a:t>
            </a:r>
            <a:r>
              <a:rPr lang="en-US" altLang="zh-CN" dirty="0" err="1">
                <a:latin typeface="Consolas" panose="020B0609020204030204" pitchFamily="49" charset="0"/>
              </a:rPr>
              <a:t>sklearn.metrics</a:t>
            </a:r>
            <a:r>
              <a:rPr lang="en-US" altLang="zh-CN" dirty="0">
                <a:latin typeface="Consolas" panose="020B0609020204030204" pitchFamily="49" charset="0"/>
              </a:rPr>
              <a:t> import </a:t>
            </a:r>
            <a:r>
              <a:rPr lang="en-US" altLang="zh-CN" dirty="0" err="1">
                <a:latin typeface="Consolas" panose="020B0609020204030204" pitchFamily="49" charset="0"/>
              </a:rPr>
              <a:t>mean_squared_error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# </a:t>
            </a:r>
            <a:r>
              <a:rPr lang="zh-CN" altLang="en-US" dirty="0">
                <a:latin typeface="Consolas" panose="020B0609020204030204" pitchFamily="49" charset="0"/>
              </a:rPr>
              <a:t>回归系数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print('Coefficients: ', </a:t>
            </a:r>
            <a:r>
              <a:rPr lang="en-US" altLang="zh-CN" dirty="0" err="1">
                <a:latin typeface="Consolas" panose="020B0609020204030204" pitchFamily="49" charset="0"/>
              </a:rPr>
              <a:t>regr.coef</a:t>
            </a:r>
            <a:r>
              <a:rPr lang="en-US" altLang="zh-CN" dirty="0">
                <a:latin typeface="Consolas" panose="020B0609020204030204" pitchFamily="49" charset="0"/>
              </a:rPr>
              <a:t>_)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# </a:t>
            </a:r>
            <a:r>
              <a:rPr lang="zh-CN" altLang="en-US" dirty="0">
                <a:latin typeface="Consolas" panose="020B0609020204030204" pitchFamily="49" charset="0"/>
              </a:rPr>
              <a:t>均方误差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print("Mean squared error: %.2f"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  % </a:t>
            </a:r>
            <a:r>
              <a:rPr lang="en-US" altLang="zh-CN" dirty="0" err="1">
                <a:latin typeface="Consolas" panose="020B0609020204030204" pitchFamily="49" charset="0"/>
              </a:rPr>
              <a:t>mean_squared_error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>
                <a:latin typeface="Consolas" panose="020B0609020204030204" pitchFamily="49" charset="0"/>
              </a:rPr>
              <a:t>boston_</a:t>
            </a:r>
            <a:r>
              <a:rPr lang="en-US" altLang="zh-CN" dirty="0" err="1">
                <a:latin typeface="Consolas" panose="020B0609020204030204" pitchFamily="49" charset="0"/>
              </a:rPr>
              <a:t>y_test</a:t>
            </a:r>
            <a:r>
              <a:rPr lang="en-US" altLang="zh-CN" dirty="0"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</a:rPr>
              <a:t>diabetes_y_pred</a:t>
            </a:r>
            <a:r>
              <a:rPr lang="en-US" altLang="zh-CN" dirty="0">
                <a:latin typeface="Consolas" panose="020B0609020204030204" pitchFamily="49" charset="0"/>
              </a:rPr>
              <a:t>))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1263" y="2684522"/>
            <a:ext cx="5115344" cy="38132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07" y="1660807"/>
            <a:ext cx="4104456" cy="78561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09599" y="4217814"/>
            <a:ext cx="5849615" cy="2308324"/>
          </a:xfrm>
          <a:prstGeom prst="rect">
            <a:avLst/>
          </a:prstGeom>
          <a:noFill/>
          <a:ln w="19050">
            <a:solidFill>
              <a:srgbClr val="387DB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from </a:t>
            </a:r>
            <a:r>
              <a:rPr lang="en-US" altLang="zh-CN" dirty="0" err="1">
                <a:latin typeface="Consolas" panose="020B0609020204030204" pitchFamily="49" charset="0"/>
              </a:rPr>
              <a:t>sklearn.metrics</a:t>
            </a:r>
            <a:r>
              <a:rPr lang="en-US" altLang="zh-CN" dirty="0">
                <a:latin typeface="Consolas" panose="020B0609020204030204" pitchFamily="49" charset="0"/>
              </a:rPr>
              <a:t> import </a:t>
            </a:r>
            <a:r>
              <a:rPr lang="en-US" altLang="zh-CN" dirty="0" err="1">
                <a:latin typeface="Consolas" panose="020B0609020204030204" pitchFamily="49" charset="0"/>
              </a:rPr>
              <a:t>mean_squared_error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# </a:t>
            </a:r>
            <a:r>
              <a:rPr lang="zh-CN" altLang="en-US" dirty="0">
                <a:latin typeface="Consolas" panose="020B0609020204030204" pitchFamily="49" charset="0"/>
              </a:rPr>
              <a:t>回归系数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print('Coefficients: ', </a:t>
            </a:r>
            <a:r>
              <a:rPr lang="en-US" altLang="zh-CN" dirty="0" err="1">
                <a:latin typeface="Consolas" panose="020B0609020204030204" pitchFamily="49" charset="0"/>
              </a:rPr>
              <a:t>regr.coef</a:t>
            </a:r>
            <a:r>
              <a:rPr lang="en-US" altLang="zh-CN" dirty="0">
                <a:latin typeface="Consolas" panose="020B0609020204030204" pitchFamily="49" charset="0"/>
              </a:rPr>
              <a:t>_)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# </a:t>
            </a:r>
            <a:r>
              <a:rPr lang="zh-CN" altLang="en-US" dirty="0">
                <a:latin typeface="Consolas" panose="020B0609020204030204" pitchFamily="49" charset="0"/>
              </a:rPr>
              <a:t>均方误差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print("Mean squared error: %.2f"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  % </a:t>
            </a:r>
            <a:r>
              <a:rPr lang="en-US" altLang="zh-CN" dirty="0" err="1">
                <a:latin typeface="Consolas" panose="020B0609020204030204" pitchFamily="49" charset="0"/>
              </a:rPr>
              <a:t>mean_squared_error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boston_y_test</a:t>
            </a:r>
            <a:r>
              <a:rPr lang="en-US" altLang="zh-CN" dirty="0"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</a:rPr>
              <a:t>boston_y_pred</a:t>
            </a:r>
            <a:r>
              <a:rPr lang="en-US" altLang="zh-CN" dirty="0">
                <a:latin typeface="Consolas" panose="020B0609020204030204" pitchFamily="49" charset="0"/>
              </a:rPr>
              <a:t>))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9599" y="3839323"/>
            <a:ext cx="6118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绘图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33450"/>
            <a:ext cx="10979150" cy="720080"/>
          </a:xfrm>
        </p:spPr>
        <p:txBody>
          <a:bodyPr>
            <a:normAutofit/>
          </a:bodyPr>
          <a:lstStyle/>
          <a:p>
            <a:r>
              <a:rPr lang="zh-CN" altLang="en-US" dirty="0"/>
              <a:t>逻辑回归与线性回归的区别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26541" y="1053530"/>
                <a:ext cx="8712994" cy="252072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线性回归</a:t>
                </a:r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u"/>
                </a:pPr>
                <a:r>
                  <a:rPr lang="zh-CN" altLang="en-US" dirty="0"/>
                  <a:t> 线性回归直接将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i="1" baseline="-25000" dirty="0"/>
                  <a:t>1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i="1" baseline="-25000" dirty="0"/>
                  <a:t>1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i="1" baseline="-25000" dirty="0"/>
                  <a:t>n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i="1" baseline="-25000" dirty="0"/>
                  <a:t>n</a:t>
                </a:r>
                <a:r>
                  <a:rPr lang="zh-CN" altLang="en-US" dirty="0"/>
                  <a:t>作为因变量，即</a:t>
                </a:r>
                <a:endParaRPr lang="en-US" altLang="zh-CN" dirty="0"/>
              </a:p>
              <a:p>
                <a:pPr marL="457200" lvl="1" indent="0" algn="ctr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i="1" dirty="0"/>
                  <a:t>=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i="1" baseline="-25000" dirty="0"/>
                  <a:t>1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i="1" baseline="-25000" dirty="0"/>
                  <a:t>1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i="1" baseline="-25000" dirty="0"/>
                  <a:t>n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i="1" baseline="-25000" dirty="0"/>
                  <a:t>n</a:t>
                </a:r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u"/>
                </a:pPr>
                <a:r>
                  <a:rPr lang="zh-CN" altLang="en-US" dirty="0"/>
                  <a:t> 使用 </a:t>
                </a:r>
                <a:r>
                  <a:rPr lang="en-US" altLang="zh-CN" dirty="0"/>
                  <a:t>BMI </a:t>
                </a:r>
                <a:r>
                  <a:rPr lang="zh-CN" altLang="en-US" dirty="0"/>
                  <a:t>（数值）预测糖尿病发展情况（数值），目标是进行回归（预测），使用线性回归</a:t>
                </a:r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>
          <p:sp>
            <p:nvSpPr>
              <p:cNvPr id="4" name="内容占位符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26541" y="1053530"/>
                <a:ext cx="8712994" cy="2520727"/>
              </a:xfrm>
              <a:blipFill rotWithShape="1">
                <a:blip r:embed="rId1"/>
                <a:stretch>
                  <a:fillRect l="-5" t="-3" r="7" b="-17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3"/>
              <p:cNvSpPr txBox="1"/>
              <p:nvPr/>
            </p:nvSpPr>
            <p:spPr>
              <a:xfrm>
                <a:off x="626541" y="3574257"/>
                <a:ext cx="10818168" cy="50414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1085850" rtl="0" eaLnBrk="0" fontAlgn="base" latinLnBrk="0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kumimoji="1" lang="zh-CN" altLang="en-US" sz="2400" kern="12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defRPr>
                </a:lvl1pPr>
                <a:lvl2pPr marL="742950" indent="-285750" algn="l" defTabSz="1085850" rtl="0" eaLnBrk="0" fontAlgn="base" latinLnBrk="0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/>
                  <a:buChar char="–"/>
                  <a:defRPr kumimoji="1" lang="zh-CN" altLang="en-US" sz="2400" kern="12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defRPr>
                </a:lvl2pPr>
                <a:lvl3pPr marL="1346200" indent="-454025" algn="l" defTabSz="1085850" rtl="0" eaLnBrk="0" fontAlgn="base" latinLnBrk="0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kumimoji="1" lang="zh-CN" altLang="en-US" sz="2400" kern="12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defRPr>
                </a:lvl3pPr>
                <a:lvl4pPr marL="1697355" indent="-351155" algn="l" defTabSz="1085850" rtl="0" eaLnBrk="0" fontAlgn="base" latinLnBrk="0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/>
                  <a:buChar char="•"/>
                  <a:defRPr kumimoji="1" lang="zh-CN" altLang="en-US" sz="2400" kern="1200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defRPr>
                </a:lvl4pPr>
                <a:lvl5pPr marL="2062480" indent="-365125" algn="l" defTabSz="1085850" rtl="0" eaLnBrk="0" fontAlgn="base" latinLnBrk="0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/>
                  <a:buChar char="»"/>
                  <a:defRPr kumimoji="1" lang="zh-CN" altLang="en-US" sz="2400" kern="120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逻辑回归</a:t>
                </a:r>
                <a:endParaRPr lang="zh-CN" altLang="en-US" dirty="0"/>
              </a:p>
              <a:p>
                <a:pPr lvl="1">
                  <a:buFont typeface="Wingdings" panose="05000000000000000000" pitchFamily="2" charset="2"/>
                  <a:buChar char="u"/>
                </a:pPr>
                <a:r>
                  <a:rPr lang="zh-CN" altLang="en-US" dirty="0"/>
                  <a:t>广义线性回归模型，与线性回归模型都具有 </a:t>
                </a:r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i="1" dirty="0"/>
                  <a:t>=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baseline="-250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i="1" baseline="-25000" dirty="0"/>
                  <a:t>1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i="1" baseline="-25000" dirty="0"/>
                  <a:t>1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+…+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i="1" baseline="-25000" dirty="0"/>
                  <a:t>n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i="1" baseline="-25000" dirty="0"/>
                  <a:t>n</a:t>
                </a:r>
                <a:endParaRPr lang="zh-CN" altLang="en-US" dirty="0"/>
              </a:p>
              <a:p>
                <a:pPr lvl="1">
                  <a:buFont typeface="Wingdings" panose="05000000000000000000" pitchFamily="2" charset="2"/>
                  <a:buChar char="u"/>
                </a:pPr>
                <a:r>
                  <a:rPr lang="zh-CN" altLang="en-US" dirty="0"/>
                  <a:t>逻辑回归使用将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baseline="-250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i="1" baseline="-25000" dirty="0"/>
                  <a:t>1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i="1" baseline="-25000" dirty="0"/>
                  <a:t>1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+…+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i="1" baseline="-25000" dirty="0"/>
                  <a:t>n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i="1" baseline="-25000" dirty="0"/>
                  <a:t>n</a:t>
                </a:r>
                <a:r>
                  <a:rPr lang="zh-CN" altLang="en-US" dirty="0"/>
                  <a:t>作为间接量，即</a:t>
                </a:r>
                <a:endParaRPr lang="zh-CN" altLang="en-US" dirty="0"/>
              </a:p>
              <a:p>
                <a:pPr lvl="1">
                  <a:buFont typeface="Wingdings" panose="05000000000000000000" pitchFamily="2" charset="2"/>
                  <a:buChar char="u"/>
                </a:pPr>
                <a:r>
                  <a:rPr lang="zh-CN" altLang="en-US" dirty="0"/>
                  <a:t>逻辑回归将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baseline="-250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i="1" baseline="-25000" dirty="0"/>
                  <a:t>1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i="1" baseline="-25000" dirty="0"/>
                  <a:t>1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+…+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i="1" baseline="-25000" dirty="0"/>
                  <a:t>n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i="1" baseline="-25000" dirty="0"/>
                  <a:t>n </a:t>
                </a:r>
                <a:r>
                  <a:rPr lang="zh-CN" altLang="en-US" dirty="0"/>
                  <a:t>映射到</a:t>
                </a:r>
                <a:r>
                  <a:rPr lang="en-US" altLang="zh-CN" dirty="0"/>
                  <a:t>[0,1]</a:t>
                </a:r>
                <a:r>
                  <a:rPr lang="zh-CN" altLang="en-US" dirty="0"/>
                  <a:t>：属于某一类的</a:t>
                </a:r>
                <a:r>
                  <a:rPr dirty="0"/>
                  <a:t>可能性</a:t>
                </a:r>
                <a:r>
                  <a:rPr lang="zh-CN" altLang="en-US" dirty="0"/>
                  <a:t>多大</a:t>
                </a:r>
                <a:endParaRPr lang="zh-CN" altLang="en-US" dirty="0"/>
              </a:p>
              <a:p>
                <a:pPr lvl="1">
                  <a:buFont typeface="Wingdings" panose="05000000000000000000" pitchFamily="2" charset="2"/>
                  <a:buChar char="u"/>
                </a:pPr>
                <a:r>
                  <a:rPr lang="zh-CN" altLang="en-US" dirty="0"/>
                  <a:t>使用花萼长度与宽度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（数值）预测花的种类（分类标签），目标是进行分类，使用逻辑回归</a:t>
                </a:r>
                <a:endParaRPr lang="en-US" altLang="zh-CN" dirty="0"/>
              </a:p>
              <a:p>
                <a:pPr lvl="1">
                  <a:buFont typeface="Wingdings" panose="05000000000000000000" pitchFamily="2" charset="2"/>
                  <a:buChar char="u"/>
                </a:pPr>
                <a:endParaRPr lang="en-US" altLang="zh-CN" dirty="0"/>
              </a:p>
            </p:txBody>
          </p:sp>
        </mc:Choice>
        <mc:Fallback>
          <p:sp>
            <p:nvSpPr>
              <p:cNvPr id="5" name="内容占位符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41" y="3574257"/>
                <a:ext cx="10818168" cy="5041454"/>
              </a:xfrm>
              <a:prstGeom prst="rect">
                <a:avLst/>
              </a:prstGeom>
              <a:blipFill rotWithShape="1">
                <a:blip r:embed="rId2"/>
                <a:stretch>
                  <a:fillRect l="-4" t="-9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8619455" y="4509914"/>
                <a:ext cx="2265153" cy="615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CN" sz="1600" i="1" dirty="0"/>
                  <a:t>(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600" i="1" dirty="0"/>
                  <a:t>)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den>
                    </m:f>
                  </m:oMath>
                </a14:m>
                <a:endParaRPr lang="zh-CN" altLang="en-US" i="1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455" y="4509914"/>
                <a:ext cx="2265153" cy="615874"/>
              </a:xfrm>
              <a:prstGeom prst="rect">
                <a:avLst/>
              </a:prstGeom>
              <a:blipFill rotWithShape="1">
                <a:blip r:embed="rId3"/>
                <a:stretch>
                  <a:fillRect l="-26" t="-23" r="3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回归分析的典型应用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82751" y="3252435"/>
            <a:ext cx="7506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逻辑回归</a:t>
            </a:r>
            <a:r>
              <a:rPr lang="en-US" altLang="zh-CN" sz="2800" b="1" dirty="0" err="1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LogisticRegression</a:t>
            </a:r>
            <a:r>
              <a:rPr lang="zh-CN" altLang="en-US" sz="28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分析鸢尾花数据</a:t>
            </a:r>
            <a:endParaRPr lang="zh-CN" altLang="en-US" sz="2800" b="1" i="0" dirty="0">
              <a:solidFill>
                <a:srgbClr val="333333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回归分析的典型应用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LogisticRegression</a:t>
            </a:r>
            <a:r>
              <a:rPr lang="zh-CN" altLang="en-US" dirty="0"/>
              <a:t>回归模型在</a:t>
            </a:r>
            <a:r>
              <a:rPr lang="en-US" altLang="zh-CN" dirty="0" err="1"/>
              <a:t>Sklearn.linear_model</a:t>
            </a:r>
            <a:r>
              <a:rPr lang="zh-CN" altLang="en-US" dirty="0"/>
              <a:t>子类下，调用</a:t>
            </a:r>
            <a:r>
              <a:rPr lang="en-US" altLang="zh-CN" dirty="0" err="1"/>
              <a:t>sklearn</a:t>
            </a:r>
            <a:r>
              <a:rPr lang="zh-CN" altLang="en-US" dirty="0"/>
              <a:t>逻辑回归算法步骤主要有</a:t>
            </a:r>
            <a:r>
              <a:rPr lang="en-US" altLang="zh-CN" dirty="0"/>
              <a:t>3</a:t>
            </a:r>
            <a:r>
              <a:rPr lang="zh-CN" altLang="en-US" dirty="0"/>
              <a:t>步，即：   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(1) </a:t>
            </a:r>
            <a:r>
              <a:rPr lang="zh-CN" altLang="en-US" dirty="0"/>
              <a:t>导入模型。调用逻辑回归</a:t>
            </a:r>
            <a:r>
              <a:rPr lang="en-US" altLang="zh-CN" dirty="0" err="1"/>
              <a:t>LogisticRegression</a:t>
            </a:r>
            <a:r>
              <a:rPr lang="en-US" altLang="zh-CN" dirty="0"/>
              <a:t>()</a:t>
            </a:r>
            <a:r>
              <a:rPr lang="zh-CN" altLang="en-US" dirty="0"/>
              <a:t>函数。   </a:t>
            </a: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(2) fit()</a:t>
            </a:r>
            <a:r>
              <a:rPr lang="zh-CN" altLang="en-US" dirty="0"/>
              <a:t>训练。调用</a:t>
            </a:r>
            <a:r>
              <a:rPr lang="en-US" altLang="zh-CN" dirty="0"/>
              <a:t>fit(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r>
              <a:rPr lang="zh-CN" altLang="en-US" dirty="0"/>
              <a:t>的方法来训练模型，其中</a:t>
            </a:r>
            <a:r>
              <a:rPr lang="en-US" altLang="zh-CN" dirty="0"/>
              <a:t>x</a:t>
            </a:r>
            <a:r>
              <a:rPr lang="zh-CN" altLang="en-US" dirty="0"/>
              <a:t>为数据的属性，</a:t>
            </a:r>
            <a:r>
              <a:rPr lang="en-US" altLang="zh-CN" dirty="0"/>
              <a:t>y</a:t>
            </a:r>
            <a:r>
              <a:rPr lang="zh-CN" altLang="en-US" dirty="0"/>
              <a:t>为所属类型   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(3) predict()</a:t>
            </a:r>
            <a:r>
              <a:rPr lang="zh-CN" altLang="en-US" dirty="0"/>
              <a:t>预测。利用训练得到的模型对数据集进行预测，返回预测结果。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回归分析的典型应用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410543" y="1278444"/>
            <a:ext cx="4968578" cy="5041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在</a:t>
            </a:r>
            <a:r>
              <a:rPr lang="en-US" altLang="zh-CN" dirty="0" err="1"/>
              <a:t>Sklearn</a:t>
            </a:r>
            <a:r>
              <a:rPr lang="zh-CN" altLang="en-US" dirty="0"/>
              <a:t>机器学习包中，集成了各种各样的数据集，这里引入的是鸢尾花卉（</a:t>
            </a:r>
            <a:r>
              <a:rPr lang="en-US" altLang="zh-CN" dirty="0"/>
              <a:t>Iris</a:t>
            </a:r>
            <a:r>
              <a:rPr lang="zh-CN" altLang="en-US" dirty="0"/>
              <a:t>）数据集，它是很常用的一个数据集。鸢尾花有三个亚属，分别是山鸢尾（</a:t>
            </a:r>
            <a:r>
              <a:rPr lang="en-US" altLang="zh-CN" dirty="0"/>
              <a:t>Iris-</a:t>
            </a:r>
            <a:r>
              <a:rPr lang="en-US" altLang="zh-CN" dirty="0" err="1"/>
              <a:t>setosa</a:t>
            </a:r>
            <a:r>
              <a:rPr lang="zh-CN" altLang="en-US" dirty="0"/>
              <a:t>）、变色鸢尾（</a:t>
            </a:r>
            <a:r>
              <a:rPr lang="en-US" altLang="zh-CN" dirty="0"/>
              <a:t>Iris-versicolor</a:t>
            </a:r>
            <a:r>
              <a:rPr lang="zh-CN" altLang="en-US" dirty="0"/>
              <a:t>）和维吉尼亚鸢尾（</a:t>
            </a:r>
            <a:r>
              <a:rPr lang="en-US" altLang="zh-CN" dirty="0"/>
              <a:t>Iris-</a:t>
            </a:r>
            <a:r>
              <a:rPr lang="en-US" altLang="zh-CN" dirty="0" err="1"/>
              <a:t>virginica</a:t>
            </a:r>
            <a:r>
              <a:rPr lang="zh-CN" altLang="en-US" dirty="0"/>
              <a:t>）。该数据集一共包含</a:t>
            </a:r>
            <a:r>
              <a:rPr lang="en-US" altLang="zh-CN" dirty="0"/>
              <a:t>4</a:t>
            </a:r>
            <a:r>
              <a:rPr lang="zh-CN" altLang="en-US" dirty="0"/>
              <a:t>个特征变量，</a:t>
            </a:r>
            <a:r>
              <a:rPr lang="en-US" altLang="zh-CN" dirty="0"/>
              <a:t>1</a:t>
            </a:r>
            <a:r>
              <a:rPr lang="zh-CN" altLang="en-US" dirty="0"/>
              <a:t>个类别变量。共有</a:t>
            </a:r>
            <a:r>
              <a:rPr lang="en-US" altLang="zh-CN" dirty="0"/>
              <a:t>150</a:t>
            </a:r>
            <a:r>
              <a:rPr lang="zh-CN" altLang="en-US" dirty="0"/>
              <a:t>个样本。</a:t>
            </a:r>
            <a:endParaRPr lang="zh-CN" altLang="en-US" dirty="0"/>
          </a:p>
        </p:txBody>
      </p:sp>
      <p:pic>
        <p:nvPicPr>
          <p:cNvPr id="12290" name="Picture 2" descr="https://img-blog.csdn.net/20170910110200542"/>
          <p:cNvPicPr>
            <a:picLocks noChangeAspect="1" noChangeArrowheads="1"/>
          </p:cNvPicPr>
          <p:nvPr/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2"/>
          <a:stretch>
            <a:fillRect/>
          </a:stretch>
        </p:blipFill>
        <p:spPr bwMode="auto">
          <a:xfrm>
            <a:off x="5883151" y="1917626"/>
            <a:ext cx="5544616" cy="261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回归分析的典型应用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07385" y="4446364"/>
            <a:ext cx="10153128" cy="1323439"/>
          </a:xfrm>
          <a:prstGeom prst="rect">
            <a:avLst/>
          </a:prstGeom>
          <a:noFill/>
          <a:ln w="19050">
            <a:solidFill>
              <a:srgbClr val="387DB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from </a:t>
            </a:r>
            <a:r>
              <a:rPr lang="en-US" altLang="zh-CN" sz="2000" dirty="0" err="1">
                <a:latin typeface="Consolas" panose="020B0609020204030204" pitchFamily="49" charset="0"/>
              </a:rPr>
              <a:t>sklearn.datasets</a:t>
            </a:r>
            <a:r>
              <a:rPr lang="en-US" altLang="zh-CN" sz="2000" dirty="0">
                <a:latin typeface="Consolas" panose="020B0609020204030204" pitchFamily="49" charset="0"/>
              </a:rPr>
              <a:t> import </a:t>
            </a:r>
            <a:r>
              <a:rPr lang="en-US" altLang="zh-CN" sz="2000" dirty="0" err="1">
                <a:latin typeface="Consolas" panose="020B0609020204030204" pitchFamily="49" charset="0"/>
              </a:rPr>
              <a:t>load_iris</a:t>
            </a:r>
            <a:r>
              <a:rPr lang="en-US" altLang="zh-CN" sz="2000" dirty="0">
                <a:latin typeface="Consolas" panose="020B0609020204030204" pitchFamily="49" charset="0"/>
              </a:rPr>
              <a:t>   #</a:t>
            </a:r>
            <a:r>
              <a:rPr lang="zh-CN" altLang="en-US" sz="2000" dirty="0">
                <a:latin typeface="Consolas" panose="020B0609020204030204" pitchFamily="49" charset="0"/>
              </a:rPr>
              <a:t>导入数据集</a:t>
            </a:r>
            <a:r>
              <a:rPr lang="en-US" altLang="zh-CN" sz="2000" dirty="0">
                <a:latin typeface="Consolas" panose="020B0609020204030204" pitchFamily="49" charset="0"/>
              </a:rPr>
              <a:t>iris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iris = </a:t>
            </a:r>
            <a:r>
              <a:rPr lang="en-US" altLang="zh-CN" sz="2000" dirty="0" err="1">
                <a:latin typeface="Consolas" panose="020B0609020204030204" pitchFamily="49" charset="0"/>
              </a:rPr>
              <a:t>load_iris</a:t>
            </a:r>
            <a:r>
              <a:rPr lang="en-US" altLang="zh-CN" sz="2000" dirty="0">
                <a:latin typeface="Consolas" panose="020B0609020204030204" pitchFamily="49" charset="0"/>
              </a:rPr>
              <a:t>()  #</a:t>
            </a:r>
            <a:r>
              <a:rPr lang="zh-CN" altLang="en-US" sz="2000" dirty="0">
                <a:latin typeface="Consolas" panose="020B0609020204030204" pitchFamily="49" charset="0"/>
              </a:rPr>
              <a:t>载入数据集</a:t>
            </a:r>
            <a:endParaRPr lang="zh-CN" altLang="en-US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print(</a:t>
            </a:r>
            <a:r>
              <a:rPr lang="en-US" altLang="zh-CN" sz="2000" dirty="0" err="1">
                <a:latin typeface="Consolas" panose="020B0609020204030204" pitchFamily="49" charset="0"/>
              </a:rPr>
              <a:t>iris.data</a:t>
            </a:r>
            <a:r>
              <a:rPr lang="en-US" altLang="zh-CN" sz="2000" dirty="0">
                <a:latin typeface="Consolas" panose="020B0609020204030204" pitchFamily="49" charset="0"/>
              </a:rPr>
              <a:t>)   #</a:t>
            </a:r>
            <a:r>
              <a:rPr lang="zh-CN" altLang="en-US" sz="2000" dirty="0">
                <a:latin typeface="Consolas" panose="020B0609020204030204" pitchFamily="49" charset="0"/>
              </a:rPr>
              <a:t>数据</a:t>
            </a:r>
            <a:br>
              <a:rPr lang="en-US" altLang="zh-CN" sz="2000" dirty="0"/>
            </a:br>
            <a:r>
              <a:rPr lang="en-US" altLang="zh-CN" sz="2000" dirty="0">
                <a:latin typeface="Consolas" panose="020B0609020204030204" pitchFamily="49" charset="0"/>
              </a:rPr>
              <a:t>print(</a:t>
            </a:r>
            <a:r>
              <a:rPr lang="en-US" altLang="zh-CN" sz="2000" dirty="0" err="1">
                <a:latin typeface="Consolas" panose="020B0609020204030204" pitchFamily="49" charset="0"/>
              </a:rPr>
              <a:t>iris.target</a:t>
            </a:r>
            <a:r>
              <a:rPr lang="en-US" altLang="zh-CN" sz="2000" dirty="0">
                <a:latin typeface="Consolas" panose="020B0609020204030204" pitchFamily="49" charset="0"/>
              </a:rPr>
              <a:t>) #</a:t>
            </a:r>
            <a:r>
              <a:rPr lang="zh-CN" altLang="en-US" sz="2000" dirty="0">
                <a:latin typeface="Consolas" panose="020B0609020204030204" pitchFamily="49" charset="0"/>
              </a:rPr>
              <a:t>对应的标签</a:t>
            </a:r>
            <a:endParaRPr lang="en-US" altLang="zh-CN" sz="2000" dirty="0">
              <a:latin typeface="Consolas" panose="020B0609020204030204" pitchFamily="49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2589" y="1303745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导入逻辑回归模型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922983" y="1781994"/>
            <a:ext cx="10153128" cy="706755"/>
          </a:xfrm>
          <a:prstGeom prst="rect">
            <a:avLst/>
          </a:prstGeom>
          <a:noFill/>
          <a:ln w="19050">
            <a:solidFill>
              <a:srgbClr val="387DB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from </a:t>
            </a:r>
            <a:r>
              <a:rPr lang="en-US" altLang="zh-CN" sz="2000" dirty="0" err="1">
                <a:latin typeface="Consolas" panose="020B0609020204030204" pitchFamily="49" charset="0"/>
              </a:rPr>
              <a:t>sklearn.linear_model</a:t>
            </a:r>
            <a:r>
              <a:rPr lang="en-US" altLang="zh-CN" sz="2000" dirty="0">
                <a:latin typeface="Consolas" panose="020B0609020204030204" pitchFamily="49" charset="0"/>
              </a:rPr>
              <a:t> import </a:t>
            </a:r>
            <a:r>
              <a:rPr lang="en-US" altLang="zh-CN" sz="2000" dirty="0" err="1">
                <a:latin typeface="Consolas" panose="020B0609020204030204" pitchFamily="49" charset="0"/>
              </a:rPr>
              <a:t>LogisticRegression</a:t>
            </a:r>
            <a:r>
              <a:rPr lang="en-US" altLang="zh-CN" sz="2000" dirty="0">
                <a:latin typeface="Consolas" panose="020B0609020204030204" pitchFamily="49" charset="0"/>
              </a:rPr>
              <a:t>  #</a:t>
            </a:r>
            <a:r>
              <a:rPr lang="zh-CN" altLang="en-US" sz="2000" dirty="0">
                <a:latin typeface="Consolas" panose="020B0609020204030204" pitchFamily="49" charset="0"/>
              </a:rPr>
              <a:t>导入逻辑回归模型 </a:t>
            </a:r>
            <a:endParaRPr lang="zh-CN" altLang="en-US" sz="2000" dirty="0">
              <a:latin typeface="Consolas" panose="020B0609020204030204" pitchFamily="49" charset="0"/>
            </a:endParaRPr>
          </a:p>
          <a:p>
            <a:r>
              <a:rPr lang="en-US" altLang="zh-CN" sz="2000" dirty="0" err="1">
                <a:latin typeface="Consolas" panose="020B0609020204030204" pitchFamily="49" charset="0"/>
              </a:rPr>
              <a:t>clf</a:t>
            </a:r>
            <a:r>
              <a:rPr lang="en-US" altLang="zh-CN" sz="2000" dirty="0">
                <a:latin typeface="Consolas" panose="020B0609020204030204" pitchFamily="49" charset="0"/>
              </a:rPr>
              <a:t> = </a:t>
            </a:r>
            <a:r>
              <a:rPr lang="en-US" altLang="zh-CN" sz="2000" dirty="0" err="1">
                <a:latin typeface="Consolas" panose="020B0609020204030204" pitchFamily="49" charset="0"/>
              </a:rPr>
              <a:t>LogisticRegression</a:t>
            </a:r>
            <a:r>
              <a:rPr lang="en-US" altLang="zh-CN" sz="2000" dirty="0">
                <a:latin typeface="Consolas" panose="020B0609020204030204" pitchFamily="49" charset="0"/>
              </a:rPr>
              <a:t>()</a:t>
            </a:r>
            <a:endParaRPr lang="en-US" altLang="zh-CN" sz="2000" dirty="0">
              <a:latin typeface="Consolas" panose="020B0609020204030204" pitchFamily="49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4492" y="3933850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导入数据集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回归分析的典型应用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4519" y="1053530"/>
            <a:ext cx="6552728" cy="5078313"/>
          </a:xfrm>
          <a:prstGeom prst="rect">
            <a:avLst/>
          </a:prstGeom>
          <a:ln w="19050">
            <a:solidFill>
              <a:srgbClr val="0259B3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import matplotlib.pyplot as plt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import numpy as np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from sklearn.datasets import load_iris    #导入数据集iris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iris = load_iris() #载入数据集  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print(iris.data)          #输出数据集  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print(iris.target)         #输出真实标签  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en-GB" altLang="zh-CN" dirty="0">
                <a:latin typeface="Consolas" panose="020B0609020204030204" pitchFamily="49" charset="0"/>
              </a:rPr>
              <a:t>X = </a:t>
            </a:r>
            <a:r>
              <a:rPr lang="en-GB" altLang="zh-CN" dirty="0" err="1">
                <a:latin typeface="Consolas" panose="020B0609020204030204" pitchFamily="49" charset="0"/>
              </a:rPr>
              <a:t>iris.data</a:t>
            </a:r>
            <a:r>
              <a:rPr lang="en-GB" altLang="zh-CN" dirty="0">
                <a:latin typeface="Consolas" panose="020B0609020204030204" pitchFamily="49" charset="0"/>
              </a:rPr>
              <a:t>[:, -2:]   #</a:t>
            </a:r>
            <a:r>
              <a:rPr lang="zh-CN" altLang="en-US" dirty="0">
                <a:latin typeface="Consolas" panose="020B0609020204030204" pitchFamily="49" charset="0"/>
              </a:rPr>
              <a:t>获取花卉后两列数据集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en-GB" altLang="zh-CN" dirty="0">
                <a:latin typeface="Consolas" panose="020B0609020204030204" pitchFamily="49" charset="0"/>
              </a:rPr>
              <a:t>Y = </a:t>
            </a:r>
            <a:r>
              <a:rPr lang="en-GB" altLang="zh-CN" dirty="0" err="1">
                <a:latin typeface="Consolas" panose="020B0609020204030204" pitchFamily="49" charset="0"/>
              </a:rPr>
              <a:t>iris.target</a:t>
            </a:r>
            <a:endParaRPr lang="en-GB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plt.scatter(X[:50], Y[:50], color='red', marker='o', label='setosa') #前50个样本,代表第一类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plt.scatter(X[50:100], Y[50:100], color='blue', marker='x', label='versicolor') #中间50个,代表第二类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plt.scatter(X[100:], Y[100:],color='green', marker='+', label='Virginica') #后50个样本,代表第三类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plt.legend(loc=2) #左上角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plt.show()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91263" y="4365898"/>
            <a:ext cx="51845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这里以前两列为主要特征进行分析。从图中可以看出，数据集线性可分的，可以划分为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类，分别对应三种类型的鸢尾花，下面采用逻辑回归对其进行分类预测。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6798" y="1170054"/>
            <a:ext cx="4401952" cy="31674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回归分析的典型应用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442991" y="1242598"/>
            <a:ext cx="612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分类结果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2791" y="1854219"/>
            <a:ext cx="6120680" cy="45551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回归分析的典型应用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536142" y="3252435"/>
            <a:ext cx="50000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K-means</a:t>
            </a:r>
            <a:r>
              <a:rPr lang="zh-CN" altLang="en-US" sz="28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聚类分析鸢尾花数据</a:t>
            </a:r>
            <a:endParaRPr lang="zh-CN" altLang="en-US" sz="2800" b="1" i="0" dirty="0">
              <a:solidFill>
                <a:srgbClr val="333333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zh-CN" dirty="0"/>
              <a:t> K-means</a:t>
            </a:r>
            <a:r>
              <a:rPr kumimoji="1" lang="zh-CN" altLang="en-US" dirty="0"/>
              <a:t>实现鸢尾花数据的聚类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51324" y="1701602"/>
            <a:ext cx="10153128" cy="1323439"/>
          </a:xfrm>
          <a:prstGeom prst="rect">
            <a:avLst/>
          </a:prstGeom>
          <a:noFill/>
          <a:ln w="19050">
            <a:solidFill>
              <a:srgbClr val="387DB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from </a:t>
            </a:r>
            <a:r>
              <a:rPr lang="en-US" altLang="zh-CN" sz="2000" dirty="0" err="1">
                <a:latin typeface="Consolas" panose="020B0609020204030204" pitchFamily="49" charset="0"/>
              </a:rPr>
              <a:t>sklearn.datasets</a:t>
            </a:r>
            <a:r>
              <a:rPr lang="en-US" altLang="zh-CN" sz="2000" dirty="0">
                <a:latin typeface="Consolas" panose="020B0609020204030204" pitchFamily="49" charset="0"/>
              </a:rPr>
              <a:t> import </a:t>
            </a:r>
            <a:r>
              <a:rPr lang="en-US" altLang="zh-CN" sz="2000" dirty="0" err="1">
                <a:latin typeface="Consolas" panose="020B0609020204030204" pitchFamily="49" charset="0"/>
              </a:rPr>
              <a:t>load_iris</a:t>
            </a:r>
            <a:r>
              <a:rPr lang="en-US" altLang="zh-CN" sz="2000" dirty="0">
                <a:latin typeface="Consolas" panose="020B0609020204030204" pitchFamily="49" charset="0"/>
              </a:rPr>
              <a:t>   #</a:t>
            </a:r>
            <a:r>
              <a:rPr lang="zh-CN" altLang="en-US" sz="2000" dirty="0">
                <a:latin typeface="Consolas" panose="020B0609020204030204" pitchFamily="49" charset="0"/>
              </a:rPr>
              <a:t>导入数据集</a:t>
            </a:r>
            <a:r>
              <a:rPr lang="en-US" altLang="zh-CN" sz="2000" dirty="0">
                <a:latin typeface="Consolas" panose="020B0609020204030204" pitchFamily="49" charset="0"/>
              </a:rPr>
              <a:t>iris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iris = </a:t>
            </a:r>
            <a:r>
              <a:rPr lang="en-US" altLang="zh-CN" sz="2000" dirty="0" err="1">
                <a:latin typeface="Consolas" panose="020B0609020204030204" pitchFamily="49" charset="0"/>
              </a:rPr>
              <a:t>load_iris</a:t>
            </a:r>
            <a:r>
              <a:rPr lang="en-US" altLang="zh-CN" sz="2000" dirty="0">
                <a:latin typeface="Consolas" panose="020B0609020204030204" pitchFamily="49" charset="0"/>
              </a:rPr>
              <a:t>()  #</a:t>
            </a:r>
            <a:r>
              <a:rPr lang="zh-CN" altLang="en-US" sz="2000" dirty="0">
                <a:latin typeface="Consolas" panose="020B0609020204030204" pitchFamily="49" charset="0"/>
              </a:rPr>
              <a:t>载入数据集</a:t>
            </a:r>
            <a:endParaRPr lang="zh-CN" altLang="en-US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print(</a:t>
            </a:r>
            <a:r>
              <a:rPr lang="en-US" altLang="zh-CN" sz="2000" dirty="0" err="1">
                <a:latin typeface="Consolas" panose="020B0609020204030204" pitchFamily="49" charset="0"/>
              </a:rPr>
              <a:t>iris.data</a:t>
            </a:r>
            <a:r>
              <a:rPr lang="en-US" altLang="zh-CN" sz="2000" dirty="0">
                <a:latin typeface="Consolas" panose="020B0609020204030204" pitchFamily="49" charset="0"/>
              </a:rPr>
              <a:t>)   #</a:t>
            </a:r>
            <a:r>
              <a:rPr lang="zh-CN" altLang="en-US" sz="2000" dirty="0">
                <a:latin typeface="Consolas" panose="020B0609020204030204" pitchFamily="49" charset="0"/>
              </a:rPr>
              <a:t>数据</a:t>
            </a:r>
            <a:br>
              <a:rPr lang="en-US" altLang="zh-CN" sz="2000" dirty="0"/>
            </a:br>
            <a:r>
              <a:rPr lang="en-US" altLang="zh-CN" sz="2000" dirty="0">
                <a:latin typeface="Consolas" panose="020B0609020204030204" pitchFamily="49" charset="0"/>
              </a:rPr>
              <a:t>print(</a:t>
            </a:r>
            <a:r>
              <a:rPr lang="en-US" altLang="zh-CN" sz="2000" dirty="0" err="1">
                <a:latin typeface="Consolas" panose="020B0609020204030204" pitchFamily="49" charset="0"/>
              </a:rPr>
              <a:t>iris.target</a:t>
            </a:r>
            <a:r>
              <a:rPr lang="en-US" altLang="zh-CN" sz="2000" dirty="0">
                <a:latin typeface="Consolas" panose="020B0609020204030204" pitchFamily="49" charset="0"/>
              </a:rPr>
              <a:t>) #</a:t>
            </a:r>
            <a:r>
              <a:rPr lang="zh-CN" altLang="en-US" sz="2000" dirty="0">
                <a:latin typeface="Consolas" panose="020B0609020204030204" pitchFamily="49" charset="0"/>
              </a:rPr>
              <a:t>对应的标签</a:t>
            </a:r>
            <a:endParaRPr lang="en-US" altLang="zh-CN" sz="2000" dirty="0">
              <a:latin typeface="Consolas" panose="020B0609020204030204" pitchFamily="49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8431" y="1189088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导入数据集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638431" y="3868769"/>
            <a:ext cx="266429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导入模型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751324" y="4496266"/>
            <a:ext cx="10153128" cy="1015663"/>
          </a:xfrm>
          <a:prstGeom prst="rect">
            <a:avLst/>
          </a:prstGeom>
          <a:noFill/>
          <a:ln w="19050">
            <a:solidFill>
              <a:srgbClr val="387DB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import </a:t>
            </a:r>
            <a:r>
              <a:rPr lang="en-US" altLang="zh-CN" sz="2000" dirty="0" err="1">
                <a:latin typeface="Consolas" panose="020B0609020204030204" pitchFamily="49" charset="0"/>
              </a:rPr>
              <a:t>matplotlib.pyplot</a:t>
            </a:r>
            <a:r>
              <a:rPr lang="en-US" altLang="zh-CN" sz="2000" dirty="0">
                <a:latin typeface="Consolas" panose="020B0609020204030204" pitchFamily="49" charset="0"/>
              </a:rPr>
              <a:t> as </a:t>
            </a:r>
            <a:r>
              <a:rPr lang="en-US" altLang="zh-CN" sz="2000" dirty="0" err="1">
                <a:latin typeface="Consolas" panose="020B0609020204030204" pitchFamily="49" charset="0"/>
              </a:rPr>
              <a:t>plt</a:t>
            </a:r>
            <a:r>
              <a:rPr lang="en-US" altLang="zh-CN" sz="2000" dirty="0">
                <a:latin typeface="Consolas" panose="020B0609020204030204" pitchFamily="49" charset="0"/>
              </a:rPr>
              <a:t> #</a:t>
            </a:r>
            <a:r>
              <a:rPr lang="zh-CN" altLang="en-US" sz="2000" dirty="0">
                <a:latin typeface="Consolas" panose="020B0609020204030204" pitchFamily="49" charset="0"/>
              </a:rPr>
              <a:t>导入绘图包组建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import </a:t>
            </a:r>
            <a:r>
              <a:rPr lang="en-US" altLang="zh-CN" sz="2000" dirty="0" err="1">
                <a:latin typeface="Consolas" panose="020B0609020204030204" pitchFamily="49" charset="0"/>
              </a:rPr>
              <a:t>numpy</a:t>
            </a:r>
            <a:r>
              <a:rPr lang="en-US" altLang="zh-CN" sz="2000" dirty="0">
                <a:latin typeface="Consolas" panose="020B0609020204030204" pitchFamily="49" charset="0"/>
              </a:rPr>
              <a:t> as np</a:t>
            </a:r>
            <a:r>
              <a:rPr lang="zh-CN" altLang="en-US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</a:rPr>
              <a:t>#</a:t>
            </a:r>
            <a:r>
              <a:rPr lang="zh-CN" altLang="en-US" sz="2000" dirty="0">
                <a:latin typeface="Consolas" panose="020B0609020204030204" pitchFamily="49" charset="0"/>
              </a:rPr>
              <a:t>导入数组计算库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from </a:t>
            </a:r>
            <a:r>
              <a:rPr lang="en-US" altLang="zh-CN" sz="2000" dirty="0" err="1">
                <a:latin typeface="Consolas" panose="020B0609020204030204" pitchFamily="49" charset="0"/>
              </a:rPr>
              <a:t>sklearn.cluster</a:t>
            </a:r>
            <a:r>
              <a:rPr lang="en-US" altLang="zh-CN" sz="2000" dirty="0">
                <a:latin typeface="Consolas" panose="020B0609020204030204" pitchFamily="49" charset="0"/>
              </a:rPr>
              <a:t> import </a:t>
            </a:r>
            <a:r>
              <a:rPr lang="en-US" altLang="zh-CN" sz="2000" dirty="0" err="1">
                <a:latin typeface="Consolas" panose="020B0609020204030204" pitchFamily="49" charset="0"/>
              </a:rPr>
              <a:t>Kmeans</a:t>
            </a:r>
            <a:r>
              <a:rPr lang="zh-CN" altLang="en-US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</a:rPr>
              <a:t>#</a:t>
            </a:r>
            <a:r>
              <a:rPr lang="zh-CN" altLang="en-US" sz="2000" dirty="0">
                <a:latin typeface="Consolas" panose="020B0609020204030204" pitchFamily="49" charset="0"/>
              </a:rPr>
              <a:t>导入</a:t>
            </a:r>
            <a:r>
              <a:rPr lang="en-US" altLang="zh-CN" sz="2000" dirty="0">
                <a:latin typeface="Consolas" panose="020B0609020204030204" pitchFamily="49" charset="0"/>
              </a:rPr>
              <a:t>K-means</a:t>
            </a:r>
            <a:r>
              <a:rPr lang="zh-CN" altLang="en-US" sz="2000" dirty="0">
                <a:latin typeface="Consolas" panose="020B0609020204030204" pitchFamily="49" charset="0"/>
              </a:rPr>
              <a:t>聚类模型</a:t>
            </a:r>
            <a:endParaRPr lang="en-US" altLang="zh-CN" sz="20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简要介绍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173449" y="2216554"/>
            <a:ext cx="13628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/>
              <a:t>NumPy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3097729" y="2216554"/>
            <a:ext cx="14045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/>
              <a:t>Sklearn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2991796" y="3045828"/>
            <a:ext cx="1725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/>
              <a:t>Matplotlib</a:t>
            </a:r>
            <a:endParaRPr lang="zh-CN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1073262" y="3045828"/>
            <a:ext cx="15632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/>
              <a:t>OpenCV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2841787" y="3879116"/>
            <a:ext cx="20251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/>
              <a:t>TensorFlow</a:t>
            </a:r>
            <a:endParaRPr lang="zh-CN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1117623" y="3875102"/>
            <a:ext cx="1483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/>
              <a:t>PyTorch</a:t>
            </a:r>
            <a:endParaRPr lang="zh-CN" altLang="en-US" sz="2800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233618" y="1825579"/>
            <a:ext cx="25050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33618" y="3041642"/>
            <a:ext cx="258127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"/>
          <p:cNvSpPr/>
          <p:nvPr/>
        </p:nvSpPr>
        <p:spPr>
          <a:xfrm>
            <a:off x="266527" y="6382122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The Python Tutorial: https://docs.python.org/3/tutorial/index.html</a:t>
            </a:r>
            <a:endParaRPr lang="en-US" altLang="zh-CN" dirty="0"/>
          </a:p>
        </p:txBody>
      </p:sp>
      <p:pic>
        <p:nvPicPr>
          <p:cNvPr id="17" name="Picture 3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25337" y="1845618"/>
            <a:ext cx="2455863" cy="365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矩形 14"/>
          <p:cNvSpPr/>
          <p:nvPr/>
        </p:nvSpPr>
        <p:spPr>
          <a:xfrm>
            <a:off x="1173450" y="4686874"/>
            <a:ext cx="14630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…..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zh-CN" dirty="0"/>
              <a:t> K-means</a:t>
            </a:r>
            <a:r>
              <a:rPr kumimoji="1" lang="zh-CN" altLang="en-US" dirty="0"/>
              <a:t>实现鸢尾花数据的聚类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38431" y="1623873"/>
            <a:ext cx="4818156" cy="1938992"/>
          </a:xfrm>
          <a:prstGeom prst="rect">
            <a:avLst/>
          </a:prstGeom>
          <a:noFill/>
          <a:ln w="19050">
            <a:solidFill>
              <a:srgbClr val="387DB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estimator = </a:t>
            </a:r>
            <a:r>
              <a:rPr lang="en-US" altLang="zh-CN" sz="2000" dirty="0" err="1">
                <a:latin typeface="Consolas" panose="020B0609020204030204" pitchFamily="49" charset="0"/>
              </a:rPr>
              <a:t>KMeans</a:t>
            </a:r>
            <a:r>
              <a:rPr lang="en-US" altLang="zh-CN" sz="2000" dirty="0">
                <a:latin typeface="Consolas" panose="020B0609020204030204" pitchFamily="49" charset="0"/>
              </a:rPr>
              <a:t>(</a:t>
            </a:r>
            <a:r>
              <a:rPr lang="en-US" altLang="zh-CN" sz="2000" dirty="0" err="1">
                <a:latin typeface="Consolas" panose="020B0609020204030204" pitchFamily="49" charset="0"/>
              </a:rPr>
              <a:t>n_clusters</a:t>
            </a:r>
            <a:r>
              <a:rPr lang="en-US" altLang="zh-CN" sz="2000" dirty="0">
                <a:latin typeface="Consolas" panose="020B0609020204030204" pitchFamily="49" charset="0"/>
              </a:rPr>
              <a:t>=3)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#</a:t>
            </a:r>
            <a:r>
              <a:rPr lang="zh-CN" altLang="en-US" sz="2000" dirty="0">
                <a:latin typeface="Consolas" panose="020B0609020204030204" pitchFamily="49" charset="0"/>
              </a:rPr>
              <a:t>构造聚类器</a:t>
            </a:r>
            <a:endParaRPr lang="zh-CN" altLang="en-US" sz="2000" dirty="0">
              <a:latin typeface="Consolas" panose="020B0609020204030204" pitchFamily="49" charset="0"/>
            </a:endParaRPr>
          </a:p>
          <a:p>
            <a:r>
              <a:rPr lang="en-US" altLang="zh-CN" sz="2000" dirty="0" err="1">
                <a:latin typeface="Consolas" panose="020B0609020204030204" pitchFamily="49" charset="0"/>
              </a:rPr>
              <a:t>estimator.fit</a:t>
            </a:r>
            <a:r>
              <a:rPr lang="en-US" altLang="zh-CN" sz="2000" dirty="0">
                <a:latin typeface="Consolas" panose="020B0609020204030204" pitchFamily="49" charset="0"/>
              </a:rPr>
              <a:t>(X)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#</a:t>
            </a:r>
            <a:r>
              <a:rPr lang="zh-CN" altLang="en-US" sz="2000" dirty="0">
                <a:latin typeface="Consolas" panose="020B0609020204030204" pitchFamily="49" charset="0"/>
              </a:rPr>
              <a:t>聚类</a:t>
            </a:r>
            <a:endParaRPr lang="zh-CN" altLang="en-US" sz="2000" dirty="0">
              <a:latin typeface="Consolas" panose="020B0609020204030204" pitchFamily="49" charset="0"/>
            </a:endParaRPr>
          </a:p>
          <a:p>
            <a:r>
              <a:rPr lang="en-US" altLang="zh-CN" sz="2000" dirty="0" err="1">
                <a:latin typeface="Consolas" panose="020B0609020204030204" pitchFamily="49" charset="0"/>
              </a:rPr>
              <a:t>label_pred</a:t>
            </a:r>
            <a:r>
              <a:rPr lang="en-US" altLang="zh-CN" sz="2000" dirty="0">
                <a:latin typeface="Consolas" panose="020B0609020204030204" pitchFamily="49" charset="0"/>
              </a:rPr>
              <a:t> = </a:t>
            </a:r>
            <a:r>
              <a:rPr lang="en-US" altLang="zh-CN" sz="2000" dirty="0" err="1">
                <a:latin typeface="Consolas" panose="020B0609020204030204" pitchFamily="49" charset="0"/>
              </a:rPr>
              <a:t>estimator.labels</a:t>
            </a:r>
            <a:r>
              <a:rPr lang="en-US" altLang="zh-CN" sz="2000" dirty="0">
                <a:latin typeface="Consolas" panose="020B0609020204030204" pitchFamily="49" charset="0"/>
              </a:rPr>
              <a:t>_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#</a:t>
            </a:r>
            <a:r>
              <a:rPr lang="zh-CN" altLang="en-US" sz="2000" dirty="0">
                <a:latin typeface="Consolas" panose="020B0609020204030204" pitchFamily="49" charset="0"/>
              </a:rPr>
              <a:t>获取聚类标签</a:t>
            </a:r>
            <a:endParaRPr lang="en-US" altLang="zh-CN" sz="2000" dirty="0">
              <a:latin typeface="Consolas" panose="020B0609020204030204" pitchFamily="49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8431" y="1189088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构造聚类模型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5811143" y="1189088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绘制</a:t>
            </a:r>
            <a:r>
              <a:rPr lang="en-GB" altLang="zh-CN" sz="2000" dirty="0"/>
              <a:t>k-means</a:t>
            </a:r>
            <a:r>
              <a:rPr lang="zh-CN" altLang="en-US" sz="2000" dirty="0"/>
              <a:t>结果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6017812" y="1589198"/>
            <a:ext cx="5914011" cy="4092575"/>
          </a:xfrm>
          <a:prstGeom prst="rect">
            <a:avLst/>
          </a:prstGeom>
          <a:noFill/>
          <a:ln w="19050">
            <a:solidFill>
              <a:srgbClr val="387DB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x0 = X[</a:t>
            </a:r>
            <a:r>
              <a:rPr lang="en-US" altLang="zh-CN" sz="2000" dirty="0" err="1">
                <a:latin typeface="Consolas" panose="020B0609020204030204" pitchFamily="49" charset="0"/>
              </a:rPr>
              <a:t>label_pred</a:t>
            </a:r>
            <a:r>
              <a:rPr lang="en-US" altLang="zh-CN" sz="2000" dirty="0">
                <a:latin typeface="Consolas" panose="020B0609020204030204" pitchFamily="49" charset="0"/>
              </a:rPr>
              <a:t> == 0]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x1 = X[</a:t>
            </a:r>
            <a:r>
              <a:rPr lang="en-US" altLang="zh-CN" sz="2000" dirty="0" err="1">
                <a:latin typeface="Consolas" panose="020B0609020204030204" pitchFamily="49" charset="0"/>
              </a:rPr>
              <a:t>label_pred</a:t>
            </a:r>
            <a:r>
              <a:rPr lang="en-US" altLang="zh-CN" sz="2000" dirty="0">
                <a:latin typeface="Consolas" panose="020B0609020204030204" pitchFamily="49" charset="0"/>
              </a:rPr>
              <a:t> == 1]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x2 = X[</a:t>
            </a:r>
            <a:r>
              <a:rPr lang="en-US" altLang="zh-CN" sz="2000" dirty="0" err="1">
                <a:latin typeface="Consolas" panose="020B0609020204030204" pitchFamily="49" charset="0"/>
              </a:rPr>
              <a:t>label_pred</a:t>
            </a:r>
            <a:r>
              <a:rPr lang="en-US" altLang="zh-CN" sz="2000" dirty="0">
                <a:latin typeface="Consolas" panose="020B0609020204030204" pitchFamily="49" charset="0"/>
              </a:rPr>
              <a:t> == 2]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 err="1">
                <a:latin typeface="Consolas" panose="020B0609020204030204" pitchFamily="49" charset="0"/>
              </a:rPr>
              <a:t>plt.scatter</a:t>
            </a:r>
            <a:r>
              <a:rPr lang="en-US" altLang="zh-CN" sz="2000" dirty="0">
                <a:latin typeface="Consolas" panose="020B0609020204030204" pitchFamily="49" charset="0"/>
              </a:rPr>
              <a:t>(x0[:, 0], x0[:, 1], c = "red", marker='o', label='flower1')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 err="1">
                <a:latin typeface="Consolas" panose="020B0609020204030204" pitchFamily="49" charset="0"/>
              </a:rPr>
              <a:t>plt.scatter</a:t>
            </a:r>
            <a:r>
              <a:rPr lang="en-US" altLang="zh-CN" sz="2000" dirty="0">
                <a:latin typeface="Consolas" panose="020B0609020204030204" pitchFamily="49" charset="0"/>
              </a:rPr>
              <a:t>(x1[:, 0], x1[:, 1], c = "green", marker='x', label='flower2')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 err="1">
                <a:latin typeface="Consolas" panose="020B0609020204030204" pitchFamily="49" charset="0"/>
              </a:rPr>
              <a:t>plt.scatter</a:t>
            </a:r>
            <a:r>
              <a:rPr lang="en-US" altLang="zh-CN" sz="2000" dirty="0">
                <a:latin typeface="Consolas" panose="020B0609020204030204" pitchFamily="49" charset="0"/>
              </a:rPr>
              <a:t>(x2[:, 0], x2[:, 1], c = "blue", marker='s', label='flower3')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 err="1">
                <a:latin typeface="Consolas" panose="020B0609020204030204" pitchFamily="49" charset="0"/>
              </a:rPr>
              <a:t>plt.xlabel</a:t>
            </a:r>
            <a:r>
              <a:rPr lang="en-US" altLang="zh-CN" sz="2000" dirty="0">
                <a:latin typeface="Consolas" panose="020B0609020204030204" pitchFamily="49" charset="0"/>
              </a:rPr>
              <a:t>('petal length')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 err="1">
                <a:latin typeface="Consolas" panose="020B0609020204030204" pitchFamily="49" charset="0"/>
              </a:rPr>
              <a:t>plt.ylabel</a:t>
            </a:r>
            <a:r>
              <a:rPr lang="en-US" altLang="zh-CN" sz="2000" dirty="0">
                <a:latin typeface="Consolas" panose="020B0609020204030204" pitchFamily="49" charset="0"/>
              </a:rPr>
              <a:t>('petal width')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 err="1">
                <a:latin typeface="Consolas" panose="020B0609020204030204" pitchFamily="49" charset="0"/>
              </a:rPr>
              <a:t>plt.legend</a:t>
            </a:r>
            <a:r>
              <a:rPr lang="en-US" altLang="zh-CN" sz="2000" dirty="0">
                <a:latin typeface="Consolas" panose="020B0609020204030204" pitchFamily="49" charset="0"/>
              </a:rPr>
              <a:t>(loc=2)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 err="1">
                <a:latin typeface="Consolas" panose="020B0609020204030204" pitchFamily="49" charset="0"/>
              </a:rPr>
              <a:t>plt.show</a:t>
            </a:r>
            <a:r>
              <a:rPr lang="en-US" altLang="zh-CN" sz="2000" dirty="0">
                <a:latin typeface="Consolas" panose="020B0609020204030204" pitchFamily="49" charset="0"/>
              </a:rPr>
              <a:t>()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329" y="3753534"/>
            <a:ext cx="4000702" cy="303334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案例进阶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40778" y="3252435"/>
            <a:ext cx="85908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K-means</a:t>
            </a:r>
            <a:r>
              <a:rPr lang="zh-CN" altLang="en-US" sz="2800" b="1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案例：中国男足到底在亚洲处于几流水平？</a:t>
            </a:r>
            <a:endParaRPr lang="zh-CN" altLang="en-US" sz="2800" b="1" i="0" dirty="0">
              <a:solidFill>
                <a:srgbClr val="333333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案例</a:t>
            </a:r>
            <a:r>
              <a:rPr lang="en-US" altLang="zh-CN" dirty="0"/>
              <a:t>—— </a:t>
            </a:r>
            <a:r>
              <a:rPr lang="zh-CN" altLang="en-US" b="0" dirty="0"/>
              <a:t>中国男足到底在亚洲处于几流水平？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531223" y="6499607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0" u="none" strike="noStrike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2015-2019 </a:t>
            </a:r>
            <a:r>
              <a:rPr lang="zh-CN" altLang="en-US" b="1" i="0" u="none" strike="noStrike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年亚洲球队的排名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4599" y="1156374"/>
            <a:ext cx="4464496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2019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国际排名权重：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2018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世界杯权重：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2015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亚洲杯权重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:1</a:t>
            </a:r>
            <a:endParaRPr lang="en-US" altLang="zh-CN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0408" y="1053530"/>
            <a:ext cx="3414302" cy="54194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736" y="2549123"/>
            <a:ext cx="4824536" cy="399718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案例</a:t>
            </a:r>
            <a:r>
              <a:rPr lang="en-US" altLang="zh-CN" dirty="0"/>
              <a:t>—— </a:t>
            </a:r>
            <a:r>
              <a:rPr lang="zh-CN" altLang="en-US" b="0" dirty="0"/>
              <a:t>中国男足近几年到底在亚洲处于几流水平？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603231" y="6313114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333333"/>
                </a:solidFill>
                <a:latin typeface="Georgia" panose="02040502050405020303" pitchFamily="18" charset="0"/>
              </a:rPr>
              <a:t>图：</a:t>
            </a:r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[0,1]</a:t>
            </a:r>
            <a:r>
              <a:rPr lang="zh-CN" altLang="en-US" dirty="0">
                <a:solidFill>
                  <a:srgbClr val="333333"/>
                </a:solidFill>
                <a:latin typeface="Georgia" panose="02040502050405020303" pitchFamily="18" charset="0"/>
              </a:rPr>
              <a:t>规格化后的数据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2203" y="1068484"/>
            <a:ext cx="3925913" cy="51078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23" y="1629594"/>
            <a:ext cx="5594288" cy="438680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作业要求</a:t>
            </a:r>
            <a:r>
              <a:rPr kumimoji="1" lang="en-US" altLang="zh-CN" dirty="0"/>
              <a:t>——</a:t>
            </a:r>
            <a:r>
              <a:rPr lang="zh-CN" altLang="en-US" dirty="0"/>
              <a:t>任务运行结果截图，导出为</a:t>
            </a:r>
            <a:r>
              <a:rPr lang="en-GB" altLang="zh-CN" dirty="0"/>
              <a:t>pdf</a:t>
            </a:r>
            <a:r>
              <a:rPr lang="zh-CN" altLang="en-US" dirty="0"/>
              <a:t>后发送到助教邮箱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945242" cy="5616624"/>
          </a:xfrm>
        </p:spPr>
        <p:txBody>
          <a:bodyPr>
            <a:normAutofit fontScale="85000" lnSpcReduction="20000"/>
          </a:bodyPr>
          <a:lstStyle/>
          <a:p>
            <a:pPr marL="628650">
              <a:buFont typeface="Wingdings" panose="05000000000000000000" pitchFamily="2" charset="2"/>
              <a:buChar char="Ø"/>
            </a:pPr>
            <a:r>
              <a:rPr lang="zh-CN" altLang="en-GB" sz="2200" dirty="0"/>
              <a:t>必做</a:t>
            </a:r>
            <a:r>
              <a:rPr lang="zh-CN" altLang="en-US" sz="2200" dirty="0"/>
              <a:t>：</a:t>
            </a:r>
            <a:endParaRPr lang="en-GB" altLang="zh-CN" sz="22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GB" altLang="zh-CN" sz="2200" dirty="0" err="1"/>
              <a:t>numpy</a:t>
            </a:r>
            <a:r>
              <a:rPr lang="zh-CN" altLang="en-US" sz="2200" dirty="0"/>
              <a:t>创建数组，数组形状修改结果截图</a:t>
            </a:r>
            <a:endParaRPr lang="en-US" altLang="zh-CN" sz="22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200" dirty="0"/>
              <a:t>输出波士顿房价数据集的所有属性类型及其样本数量</a:t>
            </a:r>
            <a:endParaRPr lang="zh-CN" altLang="en-US" sz="22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200" dirty="0"/>
              <a:t>数据散点图，自变量</a:t>
            </a:r>
            <a:r>
              <a:rPr lang="en-GB" altLang="zh-CN" sz="2200" dirty="0"/>
              <a:t>DIS</a:t>
            </a:r>
            <a:r>
              <a:rPr lang="zh-CN" altLang="en-GB" sz="2200" dirty="0"/>
              <a:t>（</a:t>
            </a:r>
            <a:r>
              <a:rPr lang="zh-CN" altLang="en-US" sz="2200" dirty="0"/>
              <a:t>与波士顿中心区距离），因变量房价（学号尾号为</a:t>
            </a:r>
            <a:r>
              <a:rPr lang="zh-CN" altLang="en-US" sz="2200" dirty="0"/>
              <a:t>奇数，散点图为红色方形；学号尾号为偶数，散点图为蓝色</a:t>
            </a:r>
            <a:r>
              <a:rPr lang="zh-CN" altLang="en-GB" sz="2200" dirty="0"/>
              <a:t>圆形</a:t>
            </a:r>
            <a:r>
              <a:rPr lang="zh-CN" altLang="en-US" sz="2200" dirty="0"/>
              <a:t>）</a:t>
            </a:r>
            <a:endParaRPr lang="zh-CN" altLang="en-US" sz="22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200" dirty="0"/>
              <a:t>线性回归的回归结果折线图及散点图展示</a:t>
            </a:r>
            <a:endParaRPr lang="en-US" altLang="zh-CN" sz="22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GB" altLang="zh-CN" sz="2000" dirty="0" err="1"/>
              <a:t>boston_X_train</a:t>
            </a:r>
            <a:r>
              <a:rPr lang="en-GB" altLang="zh-CN" sz="2000" dirty="0"/>
              <a:t>=</a:t>
            </a:r>
            <a:r>
              <a:rPr lang="en-GB" altLang="zh-CN" sz="2000" dirty="0" err="1"/>
              <a:t>np.array</a:t>
            </a:r>
            <a:r>
              <a:rPr lang="en-GB" altLang="zh-CN" sz="2000" dirty="0"/>
              <a:t>(</a:t>
            </a:r>
            <a:r>
              <a:rPr lang="en-GB" altLang="zh-CN" sz="2000" dirty="0" err="1"/>
              <a:t>boston_X_train</a:t>
            </a:r>
            <a:r>
              <a:rPr lang="en-GB" altLang="zh-CN" sz="2000" dirty="0"/>
              <a:t>).reshape(-1,1)</a:t>
            </a:r>
            <a:r>
              <a:rPr lang="zh-CN" altLang="en-US" sz="2000" dirty="0"/>
              <a:t>句的意义？</a:t>
            </a:r>
            <a:endParaRPr lang="en-US" altLang="zh-CN" sz="2200" dirty="0"/>
          </a:p>
          <a:p>
            <a:pPr marL="171450" indent="0">
              <a:buNone/>
            </a:pPr>
            <a:r>
              <a:rPr lang="zh-CN" altLang="en-US" b="1" dirty="0"/>
              <a:t>基于‘</a:t>
            </a:r>
            <a:r>
              <a:rPr lang="en-GB" altLang="zh-CN" b="1" dirty="0"/>
              <a:t>sepal length (cm), sepal width (cm)‘</a:t>
            </a:r>
            <a:r>
              <a:rPr lang="zh-CN" altLang="en-US" b="1" dirty="0"/>
              <a:t>两个维度进行逻辑回归与聚类实验</a:t>
            </a:r>
            <a:endParaRPr lang="en-US" altLang="zh-CN" b="1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200" dirty="0"/>
              <a:t>鸢尾花数据集逻辑回归散点图</a:t>
            </a:r>
            <a:endParaRPr lang="en-US" altLang="zh-CN" sz="22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200" dirty="0"/>
              <a:t>输出逻辑回归系数</a:t>
            </a:r>
            <a:endParaRPr lang="en-US" altLang="zh-CN" sz="22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zh-CN" altLang="en-US" sz="2200" dirty="0"/>
              <a:t>对鸢尾花数据进行</a:t>
            </a:r>
            <a:r>
              <a:rPr lang="en-US" altLang="zh-CN" sz="2200" dirty="0"/>
              <a:t>K-means</a:t>
            </a:r>
            <a:r>
              <a:rPr lang="zh-CN" altLang="en-US" sz="2200" dirty="0"/>
              <a:t>聚类，绘制聚类中心为</a:t>
            </a:r>
            <a:r>
              <a:rPr lang="en-US" altLang="zh-CN" sz="2200" dirty="0"/>
              <a:t>3</a:t>
            </a:r>
            <a:r>
              <a:rPr lang="zh-CN" altLang="en-US" sz="2200" dirty="0"/>
              <a:t>的聚类结果图（基于‘</a:t>
            </a:r>
            <a:r>
              <a:rPr lang="en-GB" altLang="zh-CN" sz="2200" dirty="0"/>
              <a:t>sepal length (cm)’, ‘sepal width (cm)‘</a:t>
            </a:r>
            <a:r>
              <a:rPr lang="zh-CN" altLang="en-US" sz="2200" dirty="0"/>
              <a:t>两个维度聚类）</a:t>
            </a:r>
            <a:endParaRPr lang="en-US" altLang="zh-CN" sz="2200" dirty="0"/>
          </a:p>
          <a:p>
            <a:pPr marL="628650">
              <a:buFont typeface="Wingdings" panose="05000000000000000000" pitchFamily="2" charset="2"/>
              <a:buChar char="Ø"/>
            </a:pPr>
            <a:r>
              <a:rPr lang="zh-CN" altLang="en-US" sz="2200" dirty="0"/>
              <a:t>选做 </a:t>
            </a:r>
            <a:endParaRPr lang="en-US" altLang="zh-CN" sz="2200" dirty="0"/>
          </a:p>
          <a:p>
            <a:pPr marL="914400" lvl="1">
              <a:buFont typeface="Wingdings" panose="05000000000000000000" pitchFamily="2" charset="2"/>
              <a:buChar char="Ø"/>
            </a:pPr>
            <a:r>
              <a:rPr lang="zh-CN" altLang="en-US" sz="2000" dirty="0"/>
              <a:t>基于给出亚洲足球数据集进行聚类，分析中国男足水平（给出运行代码，</a:t>
            </a:r>
            <a:r>
              <a:rPr lang="en-US" altLang="zh-CN" sz="2000" dirty="0"/>
              <a:t>3D</a:t>
            </a:r>
            <a:r>
              <a:rPr lang="zh-CN" altLang="en-US" sz="2000" dirty="0"/>
              <a:t>可视化截图）</a:t>
            </a:r>
            <a:endParaRPr lang="en-US" altLang="zh-CN" sz="2000" dirty="0"/>
          </a:p>
          <a:p>
            <a:pPr marL="914400" lvl="1">
              <a:buFont typeface="Wingdings" panose="05000000000000000000" pitchFamily="2" charset="2"/>
              <a:buChar char="Ø"/>
            </a:pPr>
            <a:r>
              <a:rPr lang="zh-CN" altLang="en-US" sz="2000" dirty="0"/>
              <a:t>分析不同权重对于结果影响；分析有无数据归一化对结果影响；</a:t>
            </a:r>
            <a:endParaRPr lang="en-US" altLang="zh-CN" sz="2000" dirty="0"/>
          </a:p>
          <a:p>
            <a:pPr marL="914400" lvl="1">
              <a:buFont typeface="Wingdings" panose="05000000000000000000" pitchFamily="2" charset="2"/>
              <a:buChar char="Ø"/>
            </a:pPr>
            <a:r>
              <a:rPr lang="en-US" altLang="zh-CN" sz="2000" dirty="0"/>
              <a:t>Matplotlib</a:t>
            </a:r>
            <a:r>
              <a:rPr lang="zh-CN" altLang="en-US" sz="2000" dirty="0"/>
              <a:t>使用、聚类数改变</a:t>
            </a:r>
            <a:r>
              <a:rPr lang="en-US" altLang="zh-CN" sz="2000" dirty="0"/>
              <a:t>……</a:t>
            </a:r>
            <a:endParaRPr lang="en-US" altLang="zh-CN" sz="2000" dirty="0"/>
          </a:p>
          <a:p>
            <a:pPr marL="628650" lvl="1" indent="0">
              <a:buFont typeface="Wingdings" panose="05000000000000000000" pitchFamily="2" charset="2"/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 bwMode="auto">
          <a:xfrm>
            <a:off x="20785" y="0"/>
            <a:ext cx="1219835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 descr="北邮logo.jpg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36" y="3028965"/>
            <a:ext cx="3744416" cy="770280"/>
          </a:xfrm>
          <a:prstGeom prst="rect">
            <a:avLst/>
          </a:prstGeom>
        </p:spPr>
      </p:pic>
      <p:pic>
        <p:nvPicPr>
          <p:cNvPr id="5" name="图片 4" descr="北邮数据科学中心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247" y="2930256"/>
            <a:ext cx="4096067" cy="8901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简要介绍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30523" y="4437906"/>
            <a:ext cx="3456384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ctr">
              <a:lnSpc>
                <a:spcPct val="120000"/>
              </a:lnSpc>
              <a:spcAft>
                <a:spcPts val="0"/>
              </a:spcAft>
            </a:pP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开源</a:t>
            </a:r>
            <a:endParaRPr lang="en-US" altLang="zh-CN" sz="20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ctr">
              <a:lnSpc>
                <a:spcPct val="120000"/>
              </a:lnSpc>
              <a:spcAft>
                <a:spcPts val="0"/>
              </a:spcAft>
            </a:pPr>
            <a:endParaRPr lang="en-US" altLang="zh-CN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ctr"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Linux, Windows, Macintosh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ctr"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pip, Anaconda, Virtualenv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ctr">
              <a:lnSpc>
                <a:spcPct val="120000"/>
              </a:lnSpc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模块化管理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库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55359" y="4437906"/>
            <a:ext cx="4553471" cy="1456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ctr">
              <a:lnSpc>
                <a:spcPct val="120000"/>
              </a:lnSpc>
              <a:spcAft>
                <a:spcPts val="0"/>
              </a:spcAft>
            </a:pP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解释性</a:t>
            </a:r>
            <a:endParaRPr lang="en-US" altLang="zh-CN" sz="20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ctr">
              <a:lnSpc>
                <a:spcPct val="120000"/>
              </a:lnSpc>
              <a:spcAft>
                <a:spcPts val="0"/>
              </a:spcAft>
            </a:pPr>
            <a:endParaRPr lang="en-US" altLang="zh-CN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ctr">
              <a:lnSpc>
                <a:spcPct val="120000"/>
              </a:lnSpc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解释器把源代码转换成为字节码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ctr">
              <a:lnSpc>
                <a:spcPct val="120000"/>
              </a:lnSpc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再翻译成机器语言运行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16977" y="4437906"/>
            <a:ext cx="2808312" cy="1458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ctr">
              <a:lnSpc>
                <a:spcPct val="120000"/>
              </a:lnSpc>
              <a:spcAft>
                <a:spcPts val="0"/>
              </a:spcAft>
            </a:pP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面向对象</a:t>
            </a:r>
            <a:endParaRPr lang="en-US" altLang="zh-CN" sz="20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ctr">
              <a:lnSpc>
                <a:spcPct val="120000"/>
              </a:lnSpc>
              <a:spcAft>
                <a:spcPts val="0"/>
              </a:spcAft>
            </a:pPr>
            <a:endParaRPr lang="en-US" altLang="zh-CN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ctr">
              <a:lnSpc>
                <a:spcPct val="120000"/>
              </a:lnSpc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数据和函数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组成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类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ctr">
              <a:lnSpc>
                <a:spcPct val="120000"/>
              </a:lnSpc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继承、重载、方法重写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/>
          <a:srcRect l="1422" r="65336" b="24759"/>
          <a:stretch>
            <a:fillRect/>
          </a:stretch>
        </p:blipFill>
        <p:spPr>
          <a:xfrm>
            <a:off x="806587" y="1566297"/>
            <a:ext cx="2304256" cy="262639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895" y="1604286"/>
            <a:ext cx="4395510" cy="25884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 rotWithShape="1">
          <a:blip r:embed="rId3"/>
          <a:srcRect l="4376"/>
          <a:stretch>
            <a:fillRect/>
          </a:stretch>
        </p:blipFill>
        <p:spPr bwMode="auto">
          <a:xfrm>
            <a:off x="8907487" y="3095508"/>
            <a:ext cx="2357088" cy="11213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4"/>
          <a:srcRect l="7298"/>
          <a:stretch>
            <a:fillRect/>
          </a:stretch>
        </p:blipFill>
        <p:spPr bwMode="auto">
          <a:xfrm>
            <a:off x="8907487" y="1485578"/>
            <a:ext cx="2357088" cy="2396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简要介绍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0590" y="1485578"/>
            <a:ext cx="9377170" cy="366701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224270" y="5650001"/>
            <a:ext cx="3749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https://www.python.org/downloads/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922710" y="6128448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安装可参考：</a:t>
            </a:r>
            <a:r>
              <a:rPr lang="en-US" altLang="zh-CN" dirty="0"/>
              <a:t>https://blog.csdn.net/qq_39313596/article/details/80664945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简要介绍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446" y="1743621"/>
            <a:ext cx="2959991" cy="295369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54559" y="5234564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solidFill>
                  <a:srgbClr val="000000"/>
                </a:solidFill>
              </a:rPr>
              <a:t>Windows: </a:t>
            </a:r>
            <a:r>
              <a:rPr lang="zh-CN" altLang="en-US" kern="0" dirty="0">
                <a:solidFill>
                  <a:srgbClr val="000000"/>
                </a:solidFill>
              </a:rPr>
              <a:t>命令指示符 </a:t>
            </a:r>
            <a:r>
              <a:rPr lang="en-US" altLang="zh-CN" kern="0" dirty="0">
                <a:solidFill>
                  <a:srgbClr val="000000"/>
                </a:solidFill>
              </a:rPr>
              <a:t>&gt;&gt; </a:t>
            </a:r>
            <a:r>
              <a:rPr lang="en-US" altLang="zh-CN" kern="0" dirty="0" err="1">
                <a:solidFill>
                  <a:srgbClr val="000000"/>
                </a:solidFill>
              </a:rPr>
              <a:t>cmd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563326" y="5234564"/>
            <a:ext cx="26468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solidFill>
                  <a:srgbClr val="000000"/>
                </a:solidFill>
              </a:rPr>
              <a:t>IDE</a:t>
            </a:r>
            <a:r>
              <a:rPr lang="zh-CN" altLang="en-US" kern="0" dirty="0">
                <a:solidFill>
                  <a:srgbClr val="000000"/>
                </a:solidFill>
              </a:rPr>
              <a:t>：配置环境后使用，</a:t>
            </a:r>
            <a:endParaRPr lang="en-US" altLang="zh-CN" kern="0" dirty="0">
              <a:solidFill>
                <a:srgbClr val="000000"/>
              </a:solidFill>
            </a:endParaRPr>
          </a:p>
          <a:p>
            <a:pPr algn="ctr"/>
            <a:r>
              <a:rPr lang="zh-CN" altLang="en-US" kern="0" dirty="0">
                <a:solidFill>
                  <a:srgbClr val="000000"/>
                </a:solidFill>
              </a:rPr>
              <a:t>例如</a:t>
            </a:r>
            <a:r>
              <a:rPr lang="en-US" altLang="zh-CN" kern="0" dirty="0" err="1">
                <a:solidFill>
                  <a:srgbClr val="000000"/>
                </a:solidFill>
              </a:rPr>
              <a:t>Pycharm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311" y="1740412"/>
            <a:ext cx="4473787" cy="29569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951" y="1740412"/>
            <a:ext cx="2919739" cy="176838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951" y="3401170"/>
            <a:ext cx="2903861" cy="1296144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442991" y="5234655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>
                <a:solidFill>
                  <a:srgbClr val="000000"/>
                </a:solidFill>
              </a:rPr>
              <a:t>在</a:t>
            </a:r>
            <a:r>
              <a:rPr lang="en-US" altLang="zh-CN" kern="0" dirty="0" err="1">
                <a:solidFill>
                  <a:srgbClr val="000000"/>
                </a:solidFill>
              </a:rPr>
              <a:t>cmd</a:t>
            </a:r>
            <a:r>
              <a:rPr lang="zh-CN" altLang="en-US" kern="0" dirty="0">
                <a:solidFill>
                  <a:srgbClr val="000000"/>
                </a:solidFill>
              </a:rPr>
              <a:t>中运行</a:t>
            </a:r>
            <a:r>
              <a:rPr lang="en-US" altLang="zh-CN" kern="0" dirty="0">
                <a:solidFill>
                  <a:srgbClr val="000000"/>
                </a:solidFill>
              </a:rPr>
              <a:t>.</a:t>
            </a:r>
            <a:r>
              <a:rPr lang="en-US" altLang="zh-CN" kern="0" dirty="0" err="1">
                <a:solidFill>
                  <a:srgbClr val="000000"/>
                </a:solidFill>
              </a:rPr>
              <a:t>py</a:t>
            </a:r>
            <a:r>
              <a:rPr lang="zh-CN" altLang="en-US" kern="0" dirty="0">
                <a:solidFill>
                  <a:srgbClr val="000000"/>
                </a:solidFill>
              </a:rPr>
              <a:t>文件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7491305" y="1740412"/>
            <a:ext cx="681244" cy="393238"/>
          </a:xfrm>
          <a:prstGeom prst="ellipse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l="1935" b="8289"/>
          <a:stretch>
            <a:fillRect/>
          </a:stretch>
        </p:blipFill>
        <p:spPr>
          <a:xfrm>
            <a:off x="914599" y="2496316"/>
            <a:ext cx="10386260" cy="36697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Anaconda</a:t>
            </a:r>
            <a:r>
              <a:rPr kumimoji="1" lang="zh-CN" altLang="en-US" dirty="0"/>
              <a:t> 安装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65267" y="6249430"/>
            <a:ext cx="10945242" cy="5041454"/>
          </a:xfrm>
        </p:spPr>
        <p:txBody>
          <a:bodyPr/>
          <a:lstStyle/>
          <a:p>
            <a:r>
              <a:rPr lang="en-GB" altLang="zh-CN" dirty="0"/>
              <a:t>https://</a:t>
            </a:r>
            <a:r>
              <a:rPr lang="en-GB" altLang="zh-CN" dirty="0" err="1"/>
              <a:t>www.anaconda.com</a:t>
            </a:r>
            <a:r>
              <a:rPr lang="en-GB" altLang="zh-CN" dirty="0"/>
              <a:t>/products/individual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130623" y="4194501"/>
            <a:ext cx="3312368" cy="180109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78774" y="1053530"/>
            <a:ext cx="105760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2400" dirty="0">
                <a:latin typeface="微软雅黑" panose="020B0503020204020204" charset="-122"/>
                <a:ea typeface="微软雅黑" panose="020B0503020204020204" charset="-122"/>
              </a:rPr>
              <a:t>Anaconda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指的是一个开源的</a:t>
            </a:r>
            <a:r>
              <a:rPr kumimoji="1" lang="en-GB" altLang="zh-CN" sz="2400" dirty="0"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发行版本，其包含了</a:t>
            </a:r>
            <a:r>
              <a:rPr kumimoji="1" lang="en-GB" altLang="zh-CN" sz="2400" dirty="0" err="1">
                <a:latin typeface="微软雅黑" panose="020B0503020204020204" charset="-122"/>
                <a:ea typeface="微软雅黑" panose="020B0503020204020204" charset="-122"/>
              </a:rPr>
              <a:t>conda</a:t>
            </a:r>
            <a:r>
              <a:rPr kumimoji="1" lang="zh-CN" altLang="en-GB" sz="24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kumimoji="1" lang="en-GB" altLang="zh-CN" sz="2400" dirty="0"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等</a:t>
            </a: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180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多个科学包及其依赖项，比如：</a:t>
            </a:r>
            <a:r>
              <a:rPr kumimoji="1" lang="en-GB" altLang="zh-CN" sz="2400" dirty="0" err="1">
                <a:latin typeface="微软雅黑" panose="020B0503020204020204" charset="-122"/>
                <a:ea typeface="微软雅黑" panose="020B0503020204020204" charset="-122"/>
              </a:rPr>
              <a:t>numpy</a:t>
            </a:r>
            <a:r>
              <a:rPr kumimoji="1" lang="zh-CN" altLang="en-GB" sz="24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kumimoji="1" lang="en-GB" altLang="zh-CN" sz="2400" dirty="0">
                <a:latin typeface="微软雅黑" panose="020B0503020204020204" charset="-122"/>
                <a:ea typeface="微软雅黑" panose="020B0503020204020204" charset="-122"/>
              </a:rPr>
              <a:t>pandas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等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91" y="1978914"/>
            <a:ext cx="10390368" cy="9026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33450"/>
            <a:ext cx="10979150" cy="720080"/>
          </a:xfrm>
        </p:spPr>
        <p:txBody>
          <a:bodyPr/>
          <a:lstStyle/>
          <a:p>
            <a:r>
              <a:rPr kumimoji="1" lang="en-US" altLang="zh-CN" dirty="0"/>
              <a:t>Anaconda</a:t>
            </a:r>
            <a:r>
              <a:rPr kumimoji="1" lang="zh-CN" altLang="en-US" dirty="0"/>
              <a:t> 安装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altLang="zh-CN" dirty="0"/>
              <a:t>https://</a:t>
            </a:r>
            <a:r>
              <a:rPr lang="en-GB" altLang="zh-CN" dirty="0" err="1"/>
              <a:t>mirrors.tuna.tsinghua.edu.cn</a:t>
            </a:r>
            <a:r>
              <a:rPr lang="en-GB" altLang="zh-CN" dirty="0"/>
              <a:t>/anaconda/archive/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551" y="1764395"/>
            <a:ext cx="5461000" cy="1320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0493"/>
            <a:ext cx="12198350" cy="22105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4639" y="1116075"/>
            <a:ext cx="9097757" cy="544601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70983" y="2421682"/>
            <a:ext cx="1584176" cy="165618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09600" y="333450"/>
            <a:ext cx="10979150" cy="720080"/>
          </a:xfrm>
        </p:spPr>
        <p:txBody>
          <a:bodyPr/>
          <a:lstStyle/>
          <a:p>
            <a:r>
              <a:rPr kumimoji="1" lang="en-US" altLang="zh-CN" dirty="0"/>
              <a:t>Anaconda</a:t>
            </a:r>
            <a:r>
              <a:rPr kumimoji="1" lang="zh-CN" altLang="en-US" dirty="0"/>
              <a:t> 安装</a:t>
            </a:r>
            <a:endParaRPr kumimoji="1"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3432,&quot;width&quot;:5220}"/>
</p:tagLst>
</file>

<file path=ppt/tags/tag2.xml><?xml version="1.0" encoding="utf-8"?>
<p:tagLst xmlns:p="http://schemas.openxmlformats.org/presentationml/2006/main">
  <p:tag name="commondata" val="eyJoZGlkIjoiZDZlODEyM2U4MTRmMGZkOGQzNGVkY2Q0YTMxNjlhYTUifQ=="/>
</p:tagLst>
</file>

<file path=ppt/theme/theme1.xml><?xml version="1.0" encoding="utf-8"?>
<a:theme xmlns:a="http://schemas.openxmlformats.org/drawingml/2006/main" name="1_自定义设计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6921</Words>
  <Application>WPS 演示</Application>
  <PresentationFormat>自定义</PresentationFormat>
  <Paragraphs>495</Paragraphs>
  <Slides>35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0" baseType="lpstr">
      <vt:lpstr>Arial</vt:lpstr>
      <vt:lpstr>宋体</vt:lpstr>
      <vt:lpstr>Wingdings</vt:lpstr>
      <vt:lpstr>Calibri</vt:lpstr>
      <vt:lpstr>Arial</vt:lpstr>
      <vt:lpstr>微软雅黑</vt:lpstr>
      <vt:lpstr>Calibri</vt:lpstr>
      <vt:lpstr>Hiragino Sans GB W6</vt:lpstr>
      <vt:lpstr>Segoe Print</vt:lpstr>
      <vt:lpstr>Times New Roman</vt:lpstr>
      <vt:lpstr>Arial Unicode MS</vt:lpstr>
      <vt:lpstr>Consolas</vt:lpstr>
      <vt:lpstr>Cambria Math</vt:lpstr>
      <vt:lpstr>Georgia</vt:lpstr>
      <vt:lpstr>1_自定义设计</vt:lpstr>
      <vt:lpstr>PowerPoint 演示文稿</vt:lpstr>
      <vt:lpstr>Python简要介绍</vt:lpstr>
      <vt:lpstr>Python简要介绍</vt:lpstr>
      <vt:lpstr>Python简要介绍</vt:lpstr>
      <vt:lpstr>Python简要介绍</vt:lpstr>
      <vt:lpstr>Python简要介绍</vt:lpstr>
      <vt:lpstr>Anaconda 安装</vt:lpstr>
      <vt:lpstr>Anaconda 安装</vt:lpstr>
      <vt:lpstr>Anaconda 安装</vt:lpstr>
      <vt:lpstr>Python —— Numpy</vt:lpstr>
      <vt:lpstr>回归分析的典型应用</vt:lpstr>
      <vt:lpstr>回归分析的典型应用</vt:lpstr>
      <vt:lpstr>回归分析的典型应用</vt:lpstr>
      <vt:lpstr>回归分析的典型应用——波士顿房价数据集</vt:lpstr>
      <vt:lpstr>回归分析的典型应用</vt:lpstr>
      <vt:lpstr>回归分析的典型应用</vt:lpstr>
      <vt:lpstr>回归分析的典型应用</vt:lpstr>
      <vt:lpstr>回归分析的典型应用</vt:lpstr>
      <vt:lpstr>回归分析的典型应用</vt:lpstr>
      <vt:lpstr>回归分析的典型应用</vt:lpstr>
      <vt:lpstr>逻辑回归与线性回归的区别</vt:lpstr>
      <vt:lpstr>回归分析的典型应用</vt:lpstr>
      <vt:lpstr>回归分析的典型应用</vt:lpstr>
      <vt:lpstr>回归分析的典型应用</vt:lpstr>
      <vt:lpstr>回归分析的典型应用</vt:lpstr>
      <vt:lpstr>回归分析的典型应用</vt:lpstr>
      <vt:lpstr>回归分析的典型应用</vt:lpstr>
      <vt:lpstr>回归分析的典型应用</vt:lpstr>
      <vt:lpstr> K-means实现鸢尾花数据的聚类</vt:lpstr>
      <vt:lpstr> K-means实现鸢尾花数据的聚类</vt:lpstr>
      <vt:lpstr>案例进阶</vt:lpstr>
      <vt:lpstr>K-means案例—— 中国男足到底在亚洲处于几流水平？</vt:lpstr>
      <vt:lpstr>K-means案例—— 中国男足近几年到底在亚洲处于几流水平？</vt:lpstr>
      <vt:lpstr>作业要求——任务运行结果截图，导出为pdf后发送到助教邮箱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郑文军</cp:lastModifiedBy>
  <cp:revision>4364</cp:revision>
  <cp:lastPrinted>2017-09-11T06:52:00Z</cp:lastPrinted>
  <dcterms:created xsi:type="dcterms:W3CDTF">2012-12-27T01:11:00Z</dcterms:created>
  <dcterms:modified xsi:type="dcterms:W3CDTF">2023-10-10T09:38:47Z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C910F697382F4A2BAB6636DA190F9519</vt:lpwstr>
  </property>
  <property fmtid="{D5CDD505-2E9C-101B-9397-08002B2CF9AE}" pid="3" name="KSOProductBuildVer">
    <vt:lpwstr>2052-12.1.0.15712</vt:lpwstr>
  </property>
</Properties>
</file>